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96"/>
  </p:notesMasterIdLst>
  <p:sldIdLst>
    <p:sldId id="256" r:id="rId3"/>
    <p:sldId id="280" r:id="rId4"/>
    <p:sldId id="281" r:id="rId5"/>
    <p:sldId id="257" r:id="rId6"/>
    <p:sldId id="282" r:id="rId7"/>
    <p:sldId id="283" r:id="rId8"/>
    <p:sldId id="290" r:id="rId9"/>
    <p:sldId id="272" r:id="rId10"/>
    <p:sldId id="285" r:id="rId11"/>
    <p:sldId id="287" r:id="rId12"/>
    <p:sldId id="288" r:id="rId13"/>
    <p:sldId id="289" r:id="rId14"/>
    <p:sldId id="308" r:id="rId15"/>
    <p:sldId id="259" r:id="rId16"/>
    <p:sldId id="304" r:id="rId17"/>
    <p:sldId id="262" r:id="rId18"/>
    <p:sldId id="296" r:id="rId19"/>
    <p:sldId id="373" r:id="rId20"/>
    <p:sldId id="297" r:id="rId21"/>
    <p:sldId id="298" r:id="rId22"/>
    <p:sldId id="299" r:id="rId23"/>
    <p:sldId id="300" r:id="rId24"/>
    <p:sldId id="374" r:id="rId25"/>
    <p:sldId id="267" r:id="rId26"/>
    <p:sldId id="312" r:id="rId27"/>
    <p:sldId id="313" r:id="rId28"/>
    <p:sldId id="314" r:id="rId29"/>
    <p:sldId id="315" r:id="rId30"/>
    <p:sldId id="269" r:id="rId31"/>
    <p:sldId id="261" r:id="rId32"/>
    <p:sldId id="263" r:id="rId33"/>
    <p:sldId id="309" r:id="rId34"/>
    <p:sldId id="310" r:id="rId35"/>
    <p:sldId id="311" r:id="rId36"/>
    <p:sldId id="284" r:id="rId37"/>
    <p:sldId id="270" r:id="rId38"/>
    <p:sldId id="316" r:id="rId39"/>
    <p:sldId id="317" r:id="rId40"/>
    <p:sldId id="318" r:id="rId41"/>
    <p:sldId id="323" r:id="rId42"/>
    <p:sldId id="319" r:id="rId43"/>
    <p:sldId id="320" r:id="rId44"/>
    <p:sldId id="271" r:id="rId45"/>
    <p:sldId id="331" r:id="rId46"/>
    <p:sldId id="329" r:id="rId47"/>
    <p:sldId id="330" r:id="rId48"/>
    <p:sldId id="324" r:id="rId49"/>
    <p:sldId id="332" r:id="rId50"/>
    <p:sldId id="325" r:id="rId51"/>
    <p:sldId id="326" r:id="rId52"/>
    <p:sldId id="327" r:id="rId53"/>
    <p:sldId id="273" r:id="rId54"/>
    <p:sldId id="333" r:id="rId55"/>
    <p:sldId id="334" r:id="rId56"/>
    <p:sldId id="335" r:id="rId57"/>
    <p:sldId id="336" r:id="rId58"/>
    <p:sldId id="337" r:id="rId59"/>
    <p:sldId id="275" r:id="rId60"/>
    <p:sldId id="338" r:id="rId61"/>
    <p:sldId id="339" r:id="rId62"/>
    <p:sldId id="340" r:id="rId63"/>
    <p:sldId id="276" r:id="rId64"/>
    <p:sldId id="341" r:id="rId65"/>
    <p:sldId id="342" r:id="rId66"/>
    <p:sldId id="343" r:id="rId67"/>
    <p:sldId id="344" r:id="rId68"/>
    <p:sldId id="277" r:id="rId69"/>
    <p:sldId id="356" r:id="rId70"/>
    <p:sldId id="346" r:id="rId71"/>
    <p:sldId id="347" r:id="rId72"/>
    <p:sldId id="348" r:id="rId73"/>
    <p:sldId id="349" r:id="rId74"/>
    <p:sldId id="350" r:id="rId75"/>
    <p:sldId id="351" r:id="rId76"/>
    <p:sldId id="352" r:id="rId77"/>
    <p:sldId id="345" r:id="rId78"/>
    <p:sldId id="278" r:id="rId79"/>
    <p:sldId id="357" r:id="rId80"/>
    <p:sldId id="358" r:id="rId81"/>
    <p:sldId id="359" r:id="rId82"/>
    <p:sldId id="360" r:id="rId83"/>
    <p:sldId id="361" r:id="rId84"/>
    <p:sldId id="362" r:id="rId85"/>
    <p:sldId id="279" r:id="rId86"/>
    <p:sldId id="363" r:id="rId87"/>
    <p:sldId id="364" r:id="rId88"/>
    <p:sldId id="365" r:id="rId89"/>
    <p:sldId id="366" r:id="rId90"/>
    <p:sldId id="367" r:id="rId91"/>
    <p:sldId id="368" r:id="rId92"/>
    <p:sldId id="369" r:id="rId93"/>
    <p:sldId id="370" r:id="rId94"/>
    <p:sldId id="371" r:id="rId9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65" autoAdjust="0"/>
    <p:restoredTop sz="94660"/>
  </p:normalViewPr>
  <p:slideViewPr>
    <p:cSldViewPr>
      <p:cViewPr varScale="1">
        <p:scale>
          <a:sx n="80" d="100"/>
          <a:sy n="80" d="100"/>
        </p:scale>
        <p:origin x="-1531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7661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4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63" Type="http://schemas.openxmlformats.org/officeDocument/2006/relationships/slide" Target="slides/slide61.xml"/><Relationship Id="rId68" Type="http://schemas.openxmlformats.org/officeDocument/2006/relationships/slide" Target="slides/slide66.xml"/><Relationship Id="rId76" Type="http://schemas.openxmlformats.org/officeDocument/2006/relationships/slide" Target="slides/slide74.xml"/><Relationship Id="rId84" Type="http://schemas.openxmlformats.org/officeDocument/2006/relationships/slide" Target="slides/slide82.xml"/><Relationship Id="rId89" Type="http://schemas.openxmlformats.org/officeDocument/2006/relationships/slide" Target="slides/slide87.xml"/><Relationship Id="rId97" Type="http://schemas.openxmlformats.org/officeDocument/2006/relationships/presProps" Target="presProps.xml"/><Relationship Id="rId7" Type="http://schemas.openxmlformats.org/officeDocument/2006/relationships/slide" Target="slides/slide5.xml"/><Relationship Id="rId71" Type="http://schemas.openxmlformats.org/officeDocument/2006/relationships/slide" Target="slides/slide69.xml"/><Relationship Id="rId92" Type="http://schemas.openxmlformats.org/officeDocument/2006/relationships/slide" Target="slides/slide90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66" Type="http://schemas.openxmlformats.org/officeDocument/2006/relationships/slide" Target="slides/slide64.xml"/><Relationship Id="rId74" Type="http://schemas.openxmlformats.org/officeDocument/2006/relationships/slide" Target="slides/slide72.xml"/><Relationship Id="rId79" Type="http://schemas.openxmlformats.org/officeDocument/2006/relationships/slide" Target="slides/slide77.xml"/><Relationship Id="rId87" Type="http://schemas.openxmlformats.org/officeDocument/2006/relationships/slide" Target="slides/slide85.xml"/><Relationship Id="rId5" Type="http://schemas.openxmlformats.org/officeDocument/2006/relationships/slide" Target="slides/slide3.xml"/><Relationship Id="rId61" Type="http://schemas.openxmlformats.org/officeDocument/2006/relationships/slide" Target="slides/slide59.xml"/><Relationship Id="rId82" Type="http://schemas.openxmlformats.org/officeDocument/2006/relationships/slide" Target="slides/slide80.xml"/><Relationship Id="rId90" Type="http://schemas.openxmlformats.org/officeDocument/2006/relationships/slide" Target="slides/slide88.xml"/><Relationship Id="rId95" Type="http://schemas.openxmlformats.org/officeDocument/2006/relationships/slide" Target="slides/slide93.xml"/><Relationship Id="rId19" Type="http://schemas.openxmlformats.org/officeDocument/2006/relationships/slide" Target="slides/slide1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slide" Target="slides/slide62.xml"/><Relationship Id="rId69" Type="http://schemas.openxmlformats.org/officeDocument/2006/relationships/slide" Target="slides/slide67.xml"/><Relationship Id="rId77" Type="http://schemas.openxmlformats.org/officeDocument/2006/relationships/slide" Target="slides/slide75.xml"/><Relationship Id="rId100" Type="http://schemas.openxmlformats.org/officeDocument/2006/relationships/tableStyles" Target="tableStyles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slide" Target="slides/slide70.xml"/><Relationship Id="rId80" Type="http://schemas.openxmlformats.org/officeDocument/2006/relationships/slide" Target="slides/slide78.xml"/><Relationship Id="rId85" Type="http://schemas.openxmlformats.org/officeDocument/2006/relationships/slide" Target="slides/slide83.xml"/><Relationship Id="rId93" Type="http://schemas.openxmlformats.org/officeDocument/2006/relationships/slide" Target="slides/slide91.xml"/><Relationship Id="rId98" Type="http://schemas.openxmlformats.org/officeDocument/2006/relationships/viewProps" Target="viewProps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slide" Target="slides/slide65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Relationship Id="rId70" Type="http://schemas.openxmlformats.org/officeDocument/2006/relationships/slide" Target="slides/slide68.xml"/><Relationship Id="rId75" Type="http://schemas.openxmlformats.org/officeDocument/2006/relationships/slide" Target="slides/slide73.xml"/><Relationship Id="rId83" Type="http://schemas.openxmlformats.org/officeDocument/2006/relationships/slide" Target="slides/slide81.xml"/><Relationship Id="rId88" Type="http://schemas.openxmlformats.org/officeDocument/2006/relationships/slide" Target="slides/slide86.xml"/><Relationship Id="rId91" Type="http://schemas.openxmlformats.org/officeDocument/2006/relationships/slide" Target="slides/slide89.xml"/><Relationship Id="rId96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73" Type="http://schemas.openxmlformats.org/officeDocument/2006/relationships/slide" Target="slides/slide71.xml"/><Relationship Id="rId78" Type="http://schemas.openxmlformats.org/officeDocument/2006/relationships/slide" Target="slides/slide76.xml"/><Relationship Id="rId81" Type="http://schemas.openxmlformats.org/officeDocument/2006/relationships/slide" Target="slides/slide79.xml"/><Relationship Id="rId86" Type="http://schemas.openxmlformats.org/officeDocument/2006/relationships/slide" Target="slides/slide84.xml"/><Relationship Id="rId94" Type="http://schemas.openxmlformats.org/officeDocument/2006/relationships/slide" Target="slides/slide92.xml"/><Relationship Id="rId9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9" Type="http://schemas.openxmlformats.org/officeDocument/2006/relationships/slide" Target="slides/slide3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3448DA4-0815-405D-A8C9-CDB41386B42D}" type="datetimeFigureOut">
              <a:rPr lang="en-US" smtClean="0"/>
              <a:t>3/23/2016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B1803FB-85CD-46D6-921A-529E99C219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20426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CBBD7C-886E-4C37-B1FA-00D009886CB7}" type="datetimeFigureOut">
              <a:rPr lang="en-US" smtClean="0"/>
              <a:t>3/23/2016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35E09E-5A9D-4C2D-A660-C39AA31835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61280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CBBD7C-886E-4C37-B1FA-00D009886CB7}" type="datetimeFigureOut">
              <a:rPr lang="en-US" smtClean="0"/>
              <a:t>3/23/2016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35E09E-5A9D-4C2D-A660-C39AA31835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86851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CBBD7C-886E-4C37-B1FA-00D009886CB7}" type="datetimeFigureOut">
              <a:rPr lang="en-US" smtClean="0"/>
              <a:t>3/23/2016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35E09E-5A9D-4C2D-A660-C39AA31835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14530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BB5DD4-A078-4542-AB30-4A87FF772C54}" type="datetimeFigureOut">
              <a:rPr lang="en-US" smtClean="0"/>
              <a:t>3/23/2016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9312BE-FB2A-47D9-A8B0-E817001909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160080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BB5DD4-A078-4542-AB30-4A87FF772C54}" type="datetimeFigureOut">
              <a:rPr lang="en-US" smtClean="0"/>
              <a:t>3/23/2016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9312BE-FB2A-47D9-A8B0-E817001909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026183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BB5DD4-A078-4542-AB30-4A87FF772C54}" type="datetimeFigureOut">
              <a:rPr lang="en-US" smtClean="0"/>
              <a:t>3/23/2016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9312BE-FB2A-47D9-A8B0-E817001909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798571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BB5DD4-A078-4542-AB30-4A87FF772C54}" type="datetimeFigureOut">
              <a:rPr lang="en-US" smtClean="0"/>
              <a:t>3/23/2016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9312BE-FB2A-47D9-A8B0-E817001909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649414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BB5DD4-A078-4542-AB30-4A87FF772C54}" type="datetimeFigureOut">
              <a:rPr lang="en-US" smtClean="0"/>
              <a:t>3/23/2016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9312BE-FB2A-47D9-A8B0-E817001909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176229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BB5DD4-A078-4542-AB30-4A87FF772C54}" type="datetimeFigureOut">
              <a:rPr lang="en-US" smtClean="0"/>
              <a:t>3/23/2016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9312BE-FB2A-47D9-A8B0-E817001909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156945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BB5DD4-A078-4542-AB30-4A87FF772C54}" type="datetimeFigureOut">
              <a:rPr lang="en-US" smtClean="0"/>
              <a:t>3/23/2016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9312BE-FB2A-47D9-A8B0-E817001909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827574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BB5DD4-A078-4542-AB30-4A87FF772C54}" type="datetimeFigureOut">
              <a:rPr lang="en-US" smtClean="0"/>
              <a:t>3/23/2016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9312BE-FB2A-47D9-A8B0-E817001909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36985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en-US" dirty="0" smtClean="0"/>
              <a:t>How to Start an Ecovillage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CBBD7C-886E-4C37-B1FA-00D009886CB7}" type="datetimeFigureOut">
              <a:rPr lang="en-US" smtClean="0"/>
              <a:t>3/23/2016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35E09E-5A9D-4C2D-A660-C39AA31835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4802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BB5DD4-A078-4542-AB30-4A87FF772C54}" type="datetimeFigureOut">
              <a:rPr lang="en-US" smtClean="0"/>
              <a:t>3/23/2016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9312BE-FB2A-47D9-A8B0-E817001909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970280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BB5DD4-A078-4542-AB30-4A87FF772C54}" type="datetimeFigureOut">
              <a:rPr lang="en-US" smtClean="0"/>
              <a:t>3/23/2016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9312BE-FB2A-47D9-A8B0-E817001909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34172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BB5DD4-A078-4542-AB30-4A87FF772C54}" type="datetimeFigureOut">
              <a:rPr lang="en-US" smtClean="0"/>
              <a:t>3/23/2016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9312BE-FB2A-47D9-A8B0-E817001909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34661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CBBD7C-886E-4C37-B1FA-00D009886CB7}" type="datetimeFigureOut">
              <a:rPr lang="en-US" smtClean="0"/>
              <a:t>3/23/2016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35E09E-5A9D-4C2D-A660-C39AA31835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4452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CBBD7C-886E-4C37-B1FA-00D009886CB7}" type="datetimeFigureOut">
              <a:rPr lang="en-US" smtClean="0"/>
              <a:t>3/23/2016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35E09E-5A9D-4C2D-A660-C39AA31835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70104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CBBD7C-886E-4C37-B1FA-00D009886CB7}" type="datetimeFigureOut">
              <a:rPr lang="en-US" smtClean="0"/>
              <a:t>3/23/2016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35E09E-5A9D-4C2D-A660-C39AA31835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62946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CBBD7C-886E-4C37-B1FA-00D009886CB7}" type="datetimeFigureOut">
              <a:rPr lang="en-US" smtClean="0"/>
              <a:t>3/23/2016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35E09E-5A9D-4C2D-A660-C39AA31835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73016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CBBD7C-886E-4C37-B1FA-00D009886CB7}" type="datetimeFigureOut">
              <a:rPr lang="en-US" smtClean="0"/>
              <a:t>3/23/2016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35E09E-5A9D-4C2D-A660-C39AA31835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67593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CBBD7C-886E-4C37-B1FA-00D009886CB7}" type="datetimeFigureOut">
              <a:rPr lang="en-US" smtClean="0"/>
              <a:t>3/23/2016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35E09E-5A9D-4C2D-A660-C39AA31835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65555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CBBD7C-886E-4C37-B1FA-00D009886CB7}" type="datetimeFigureOut">
              <a:rPr lang="en-US" smtClean="0"/>
              <a:t>3/23/2016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35E09E-5A9D-4C2D-A660-C39AA31835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48428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15000"/>
            <a:lum/>
          </a:blip>
          <a:srcRect/>
          <a:stretch>
            <a:fillRect l="-16000" r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CBBD7C-886E-4C37-B1FA-00D009886CB7}" type="datetimeFigureOut">
              <a:rPr lang="en-US" smtClean="0"/>
              <a:t>3/23/2016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35E09E-5A9D-4C2D-A660-C39AA31835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38189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>
            <a:alphaModFix amt="15000"/>
            <a:lum/>
          </a:blip>
          <a:srcRect/>
          <a:stretch>
            <a:fillRect l="-16000" r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BB5DD4-A078-4542-AB30-4A87FF772C54}" type="datetimeFigureOut">
              <a:rPr lang="en-US" smtClean="0"/>
              <a:t>3/23/2016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9312BE-FB2A-47D9-A8B0-E817001909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85278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8.png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hyperlink" Target="http://gen.village.org/" TargetMode="External"/><Relationship Id="rId2" Type="http://schemas.openxmlformats.org/officeDocument/2006/relationships/hyperlink" Target="http://www.ic.org/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jpg"/><Relationship Id="rId4" Type="http://schemas.openxmlformats.org/officeDocument/2006/relationships/image" Target="../media/image2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sz="4900" b="1" dirty="0"/>
              <a:t>How to Start an Ecovillage</a:t>
            </a: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sz="2700" dirty="0" smtClean="0"/>
              <a:t>This </a:t>
            </a:r>
            <a:r>
              <a:rPr lang="en-US" sz="2700" dirty="0"/>
              <a:t>Way to Sustainability Conference XI</a:t>
            </a:r>
            <a:br>
              <a:rPr lang="en-US" sz="2700" dirty="0"/>
            </a:br>
            <a:r>
              <a:rPr lang="en-US" sz="2700" i="1" dirty="0"/>
              <a:t>Many Voices ~ Common </a:t>
            </a:r>
            <a:r>
              <a:rPr lang="en-US" sz="2700" i="1" dirty="0" smtClean="0"/>
              <a:t>Ground</a:t>
            </a:r>
            <a:br>
              <a:rPr lang="en-US" sz="2700" i="1" dirty="0" smtClean="0"/>
            </a:br>
            <a:r>
              <a:rPr lang="en-US" sz="2700" i="1" dirty="0" smtClean="0"/>
              <a:t>CSU Chico</a:t>
            </a:r>
            <a:r>
              <a:rPr lang="en-US" sz="2700" dirty="0" smtClean="0"/>
              <a:t> </a:t>
            </a:r>
            <a:r>
              <a:rPr lang="en-US" sz="2700" dirty="0"/>
              <a:t/>
            </a:r>
            <a:br>
              <a:rPr lang="en-US" sz="2700" dirty="0"/>
            </a:br>
            <a:r>
              <a:rPr lang="en-US" sz="2700" dirty="0"/>
              <a:t>March 24-25, 2016</a:t>
            </a:r>
            <a:r>
              <a:rPr lang="en-US" b="1" dirty="0"/>
              <a:t/>
            </a:r>
            <a:br>
              <a:rPr lang="en-US" b="1" dirty="0"/>
            </a:b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9200" y="3886200"/>
            <a:ext cx="6553200" cy="1752600"/>
          </a:xfrm>
        </p:spPr>
        <p:txBody>
          <a:bodyPr/>
          <a:lstStyle/>
          <a:p>
            <a:endParaRPr lang="en-US" dirty="0" smtClean="0"/>
          </a:p>
          <a:p>
            <a:r>
              <a:rPr lang="en-US" dirty="0"/>
              <a:t>b</a:t>
            </a:r>
            <a:r>
              <a:rPr lang="en-US" dirty="0" smtClean="0"/>
              <a:t>y </a:t>
            </a:r>
            <a:r>
              <a:rPr lang="en-US" dirty="0"/>
              <a:t>Christian Stalberg and Fred </a:t>
            </a:r>
            <a:r>
              <a:rPr lang="en-US" dirty="0" err="1"/>
              <a:t>Klammt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3193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Hart’s Mill </a:t>
            </a:r>
            <a:r>
              <a:rPr lang="en-US" dirty="0"/>
              <a:t>Workflow (contd.)</a:t>
            </a:r>
            <a:endParaRPr lang="en-US" dirty="0" smtClean="0"/>
          </a:p>
          <a:p>
            <a:pPr marL="971550" lvl="1" indent="-514350">
              <a:buFont typeface="+mj-lt"/>
              <a:buAutoNum type="arabicPeriod"/>
            </a:pPr>
            <a:r>
              <a:rPr lang="en-US" dirty="0"/>
              <a:t>Create vision, state intent &amp; declare shared values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dirty="0" smtClean="0"/>
              <a:t>Get organized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dirty="0" smtClean="0"/>
              <a:t>Establish membership process</a:t>
            </a:r>
          </a:p>
          <a:p>
            <a:pPr marL="457200" lvl="1" indent="0">
              <a:buNone/>
            </a:pPr>
            <a:endParaRPr lang="en-US" dirty="0"/>
          </a:p>
          <a:p>
            <a:pPr marL="971550" lvl="1" indent="-514350">
              <a:buFont typeface="+mj-lt"/>
              <a:buAutoNum type="arabicPeriod"/>
            </a:pPr>
            <a:endParaRPr lang="en-US" dirty="0" smtClean="0"/>
          </a:p>
          <a:p>
            <a:pPr marL="971550" lvl="1" indent="-514350">
              <a:buFont typeface="+mj-lt"/>
              <a:buAutoNum type="arabicPeriod"/>
            </a:pPr>
            <a:endParaRPr lang="en-US" dirty="0" smtClean="0"/>
          </a:p>
          <a:p>
            <a:pPr marL="971550" lvl="1" indent="-514350">
              <a:buFont typeface="+mj-lt"/>
              <a:buAutoNum type="arabicPeriod"/>
            </a:pPr>
            <a:endParaRPr lang="en-US" dirty="0" smtClean="0"/>
          </a:p>
          <a:p>
            <a:pPr marL="971550" lvl="1" indent="-514350">
              <a:buFont typeface="+mj-lt"/>
              <a:buAutoNum type="arabicPeriod"/>
            </a:pPr>
            <a:endParaRPr lang="en-US" dirty="0" smtClean="0"/>
          </a:p>
          <a:p>
            <a:pPr marL="971550" lvl="1" indent="-514350">
              <a:buFont typeface="+mj-lt"/>
              <a:buAutoNum type="arabicPeriod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3693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Hart’s Mill </a:t>
            </a:r>
            <a:r>
              <a:rPr lang="en-US" dirty="0"/>
              <a:t>Workflow (contd.)</a:t>
            </a:r>
            <a:endParaRPr lang="en-US" dirty="0" smtClean="0"/>
          </a:p>
          <a:p>
            <a:pPr marL="971550" lvl="1" indent="-514350">
              <a:buFont typeface="+mj-lt"/>
              <a:buAutoNum type="arabicPeriod"/>
            </a:pPr>
            <a:r>
              <a:rPr lang="en-US" dirty="0"/>
              <a:t>Create vision, state intent &amp; declare shared values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dirty="0" smtClean="0"/>
              <a:t>Get organized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dirty="0" smtClean="0"/>
              <a:t>Establish membership process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dirty="0" smtClean="0"/>
              <a:t>Create legal entity</a:t>
            </a:r>
          </a:p>
          <a:p>
            <a:pPr marL="457200" lvl="1" indent="0">
              <a:buNone/>
            </a:pPr>
            <a:endParaRPr lang="en-US" dirty="0"/>
          </a:p>
          <a:p>
            <a:pPr marL="971550" lvl="1" indent="-514350">
              <a:buFont typeface="+mj-lt"/>
              <a:buAutoNum type="arabicPeriod"/>
            </a:pPr>
            <a:endParaRPr lang="en-US" dirty="0" smtClean="0"/>
          </a:p>
          <a:p>
            <a:pPr marL="971550" lvl="1" indent="-514350">
              <a:buFont typeface="+mj-lt"/>
              <a:buAutoNum type="arabicPeriod"/>
            </a:pPr>
            <a:endParaRPr lang="en-US" dirty="0" smtClean="0"/>
          </a:p>
          <a:p>
            <a:pPr marL="971550" lvl="1" indent="-514350">
              <a:buFont typeface="+mj-lt"/>
              <a:buAutoNum type="arabicPeriod"/>
            </a:pPr>
            <a:endParaRPr lang="en-US" dirty="0" smtClean="0"/>
          </a:p>
          <a:p>
            <a:pPr marL="971550" lvl="1" indent="-514350">
              <a:buFont typeface="+mj-lt"/>
              <a:buAutoNum type="arabicPeriod"/>
            </a:pPr>
            <a:endParaRPr lang="en-US" dirty="0" smtClean="0"/>
          </a:p>
          <a:p>
            <a:pPr marL="971550" lvl="1" indent="-514350">
              <a:buFont typeface="+mj-lt"/>
              <a:buAutoNum type="arabicPeriod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0145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Hart’s Mill </a:t>
            </a:r>
            <a:r>
              <a:rPr lang="en-US" dirty="0"/>
              <a:t>Workflow (contd.)</a:t>
            </a:r>
            <a:endParaRPr lang="en-US" dirty="0" smtClean="0"/>
          </a:p>
          <a:p>
            <a:pPr marL="971550" lvl="1" indent="-514350">
              <a:buFont typeface="+mj-lt"/>
              <a:buAutoNum type="arabicPeriod"/>
            </a:pPr>
            <a:r>
              <a:rPr lang="en-US" dirty="0"/>
              <a:t>Create vision, state intent &amp; declare shared values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dirty="0" smtClean="0"/>
              <a:t>Get organized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dirty="0" smtClean="0"/>
              <a:t>Establish membership process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dirty="0" smtClean="0"/>
              <a:t>Create legal entity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dirty="0" smtClean="0"/>
              <a:t>Develop business plan</a:t>
            </a:r>
          </a:p>
          <a:p>
            <a:pPr marL="457200" lvl="1" indent="0">
              <a:buNone/>
            </a:pPr>
            <a:endParaRPr lang="en-US" dirty="0"/>
          </a:p>
          <a:p>
            <a:pPr marL="971550" lvl="1" indent="-514350">
              <a:buFont typeface="+mj-lt"/>
              <a:buAutoNum type="arabicPeriod"/>
            </a:pPr>
            <a:endParaRPr lang="en-US" dirty="0" smtClean="0"/>
          </a:p>
          <a:p>
            <a:pPr marL="971550" lvl="1" indent="-514350">
              <a:buFont typeface="+mj-lt"/>
              <a:buAutoNum type="arabicPeriod"/>
            </a:pPr>
            <a:endParaRPr lang="en-US" dirty="0" smtClean="0"/>
          </a:p>
          <a:p>
            <a:pPr marL="971550" lvl="1" indent="-514350">
              <a:buFont typeface="+mj-lt"/>
              <a:buAutoNum type="arabicPeriod"/>
            </a:pPr>
            <a:endParaRPr lang="en-US" dirty="0" smtClean="0"/>
          </a:p>
          <a:p>
            <a:pPr marL="971550" lvl="1" indent="-514350">
              <a:buFont typeface="+mj-lt"/>
              <a:buAutoNum type="arabicPeriod"/>
            </a:pPr>
            <a:endParaRPr lang="en-US" dirty="0" smtClean="0"/>
          </a:p>
          <a:p>
            <a:pPr marL="971550" lvl="1" indent="-514350">
              <a:buFont typeface="+mj-lt"/>
              <a:buAutoNum type="arabicPeriod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234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00600"/>
          </a:xfrm>
        </p:spPr>
        <p:txBody>
          <a:bodyPr>
            <a:normAutofit/>
          </a:bodyPr>
          <a:lstStyle/>
          <a:p>
            <a:r>
              <a:rPr lang="en-US" dirty="0" smtClean="0"/>
              <a:t>Hart’s Mill </a:t>
            </a:r>
            <a:r>
              <a:rPr lang="en-US" dirty="0"/>
              <a:t>Workflow (contd.)</a:t>
            </a:r>
            <a:endParaRPr lang="en-US" dirty="0" smtClean="0"/>
          </a:p>
          <a:p>
            <a:pPr marL="971550" lvl="1" indent="-514350">
              <a:buFont typeface="+mj-lt"/>
              <a:buAutoNum type="arabicPeriod"/>
            </a:pPr>
            <a:r>
              <a:rPr lang="en-US" dirty="0" smtClean="0"/>
              <a:t>Create vision, state intent &amp; declare shared values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dirty="0" smtClean="0"/>
              <a:t>Get organized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dirty="0" smtClean="0"/>
              <a:t>Establish membership process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dirty="0" smtClean="0"/>
              <a:t>Create legal entity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dirty="0" smtClean="0"/>
              <a:t>Develop business plan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dirty="0" smtClean="0"/>
              <a:t>Acquire real estate</a:t>
            </a:r>
          </a:p>
          <a:p>
            <a:pPr marL="57150" indent="0" algn="ctr">
              <a:buNone/>
            </a:pPr>
            <a:r>
              <a:rPr lang="en-US" dirty="0" smtClean="0">
                <a:solidFill>
                  <a:srgbClr val="C00000"/>
                </a:solidFill>
              </a:rPr>
              <a:t>~ Caveat ~</a:t>
            </a:r>
          </a:p>
          <a:p>
            <a:pPr marL="971550" lvl="1" indent="-514350">
              <a:buFont typeface="+mj-lt"/>
              <a:buAutoNum type="arabicPeriod"/>
            </a:pPr>
            <a:endParaRPr lang="en-US" dirty="0"/>
          </a:p>
          <a:p>
            <a:pPr marL="971550" lvl="1" indent="-514350">
              <a:buFont typeface="+mj-lt"/>
              <a:buAutoNum type="arabicPeriod"/>
            </a:pPr>
            <a:endParaRPr lang="en-US" dirty="0" smtClean="0"/>
          </a:p>
          <a:p>
            <a:pPr marL="971550" lvl="1" indent="-514350">
              <a:buFont typeface="+mj-lt"/>
              <a:buAutoNum type="arabicPeriod"/>
            </a:pPr>
            <a:endParaRPr lang="en-US" dirty="0" smtClean="0"/>
          </a:p>
          <a:p>
            <a:pPr marL="971550" lvl="1" indent="-514350">
              <a:buFont typeface="+mj-lt"/>
              <a:buAutoNum type="arabicPeriod"/>
            </a:pPr>
            <a:endParaRPr lang="en-US" dirty="0" smtClean="0"/>
          </a:p>
          <a:p>
            <a:pPr marL="971550" lvl="1" indent="-514350">
              <a:buFont typeface="+mj-lt"/>
              <a:buAutoNum type="arabicPeriod"/>
            </a:pPr>
            <a:endParaRPr lang="en-US" dirty="0" smtClean="0"/>
          </a:p>
          <a:p>
            <a:pPr marL="971550" lvl="1" indent="-514350">
              <a:buFont typeface="+mj-lt"/>
              <a:buAutoNum type="arabicPeriod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6406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4800600" cy="4525963"/>
          </a:xfrm>
        </p:spPr>
        <p:txBody>
          <a:bodyPr>
            <a:normAutofit/>
          </a:bodyPr>
          <a:lstStyle/>
          <a:p>
            <a:pPr marL="571500" indent="-514350">
              <a:buFont typeface="+mj-lt"/>
              <a:buAutoNum type="arabicPeriod"/>
            </a:pPr>
            <a:r>
              <a:rPr lang="en-US" dirty="0"/>
              <a:t>Create vision, state intent &amp; declare shared </a:t>
            </a:r>
            <a:r>
              <a:rPr lang="en-US" dirty="0" smtClean="0"/>
              <a:t>values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0" y="1828800"/>
            <a:ext cx="3333750" cy="444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4870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105400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dirty="0"/>
              <a:t>Create vision, state intent &amp; declare shared values (contd.)</a:t>
            </a:r>
          </a:p>
          <a:p>
            <a:pPr lvl="1"/>
            <a:r>
              <a:rPr lang="en-US" dirty="0" smtClean="0"/>
              <a:t>It all starts with the ‘founders group’</a:t>
            </a:r>
            <a:endParaRPr lang="en-US" dirty="0" smtClean="0"/>
          </a:p>
          <a:p>
            <a:pPr lvl="1"/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0200" y="3327499"/>
            <a:ext cx="5943600" cy="33403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8019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105400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dirty="0"/>
              <a:t>Create vision, state intent &amp; declare shared values (contd</a:t>
            </a:r>
            <a:r>
              <a:rPr lang="en-US" dirty="0" smtClean="0"/>
              <a:t>.)</a:t>
            </a:r>
            <a:endParaRPr lang="en-US" dirty="0"/>
          </a:p>
          <a:p>
            <a:pPr marL="857250" lvl="2" indent="-457200">
              <a:buFont typeface="Calibri" panose="020F0502020204030204" pitchFamily="34" charset="0"/>
              <a:buChar char="‒"/>
            </a:pPr>
            <a:r>
              <a:rPr lang="en-US" sz="2800" dirty="0" smtClean="0"/>
              <a:t>The founders group achieves </a:t>
            </a:r>
            <a:r>
              <a:rPr lang="en-US" sz="2800" dirty="0" smtClean="0"/>
              <a:t>critical mass </a:t>
            </a:r>
            <a:r>
              <a:rPr lang="en-US" sz="2800" dirty="0" smtClean="0"/>
              <a:t>once it includes </a:t>
            </a:r>
            <a:r>
              <a:rPr lang="en-US" sz="2800" dirty="0" smtClean="0"/>
              <a:t>anywhere </a:t>
            </a:r>
            <a:r>
              <a:rPr lang="en-US" sz="2800" dirty="0" smtClean="0"/>
              <a:t>from </a:t>
            </a:r>
            <a:r>
              <a:rPr lang="en-US" sz="2800" dirty="0" smtClean="0"/>
              <a:t>8 and 14 </a:t>
            </a:r>
            <a:r>
              <a:rPr lang="en-US" sz="2800" dirty="0" smtClean="0"/>
              <a:t>people.</a:t>
            </a:r>
            <a:endParaRPr lang="en-US" sz="2800" dirty="0" smtClean="0"/>
          </a:p>
          <a:p>
            <a:pPr lvl="1"/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0" y="3638550"/>
            <a:ext cx="4089400" cy="3067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3774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dirty="0"/>
              <a:t>Create vision, state intent &amp; declare shared </a:t>
            </a:r>
            <a:r>
              <a:rPr lang="en-US" dirty="0" smtClean="0"/>
              <a:t>values (contd.)</a:t>
            </a:r>
          </a:p>
          <a:p>
            <a:pPr lvl="1"/>
            <a:r>
              <a:rPr lang="en-US" dirty="0" smtClean="0"/>
              <a:t>Formulate </a:t>
            </a:r>
            <a:r>
              <a:rPr lang="en-US" dirty="0"/>
              <a:t>definition of ‘home</a:t>
            </a:r>
            <a:r>
              <a:rPr lang="en-US" dirty="0" smtClean="0"/>
              <a:t>’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2666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dirty="0"/>
              <a:t>Create vision, state intent &amp; declare shared </a:t>
            </a:r>
            <a:r>
              <a:rPr lang="en-US" dirty="0" smtClean="0"/>
              <a:t>values (contd.)</a:t>
            </a:r>
          </a:p>
          <a:p>
            <a:pPr lvl="1"/>
            <a:r>
              <a:rPr lang="en-US" dirty="0" smtClean="0"/>
              <a:t>Formulate </a:t>
            </a:r>
            <a:r>
              <a:rPr lang="en-US" dirty="0"/>
              <a:t>definition of ‘home’</a:t>
            </a:r>
          </a:p>
          <a:p>
            <a:pPr lvl="2"/>
            <a:r>
              <a:rPr lang="en-US" dirty="0"/>
              <a:t>Rural or </a:t>
            </a:r>
            <a:r>
              <a:rPr lang="en-US" dirty="0" smtClean="0"/>
              <a:t>urban or suburban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2952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dirty="0"/>
              <a:t>Create vision, state intent &amp; declare shared </a:t>
            </a:r>
            <a:r>
              <a:rPr lang="en-US" dirty="0" smtClean="0"/>
              <a:t>values (contd.)</a:t>
            </a:r>
          </a:p>
          <a:p>
            <a:pPr lvl="1"/>
            <a:r>
              <a:rPr lang="en-US" dirty="0" smtClean="0"/>
              <a:t>Formulate </a:t>
            </a:r>
            <a:r>
              <a:rPr lang="en-US" dirty="0"/>
              <a:t>definition of ‘home’</a:t>
            </a:r>
          </a:p>
          <a:p>
            <a:pPr lvl="2"/>
            <a:r>
              <a:rPr lang="en-US" dirty="0"/>
              <a:t>Rural or urban or suburban</a:t>
            </a:r>
          </a:p>
          <a:p>
            <a:pPr lvl="2"/>
            <a:r>
              <a:rPr lang="en-US" dirty="0" smtClean="0"/>
              <a:t>Size </a:t>
            </a:r>
            <a:r>
              <a:rPr lang="en-US" dirty="0"/>
              <a:t>of </a:t>
            </a:r>
            <a:r>
              <a:rPr lang="en-US" dirty="0" smtClean="0"/>
              <a:t>community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08074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43474"/>
          </a:xfrm>
        </p:spPr>
        <p:txBody>
          <a:bodyPr/>
          <a:lstStyle/>
          <a:p>
            <a:r>
              <a:rPr lang="en-US" dirty="0" smtClean="0"/>
              <a:t>Introduction</a:t>
            </a:r>
          </a:p>
          <a:p>
            <a:pPr lvl="1"/>
            <a:r>
              <a:rPr lang="en-US" dirty="0" smtClean="0"/>
              <a:t>The story of Hart’s Mill, an ecovillage currently underway near Durham, North Carolina.</a:t>
            </a:r>
          </a:p>
          <a:p>
            <a:pPr lvl="1"/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8200" y="3767137"/>
            <a:ext cx="4038600" cy="252412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3494483"/>
            <a:ext cx="3990975" cy="29932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3388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dirty="0"/>
              <a:t>Create vision, state intent &amp; declare shared </a:t>
            </a:r>
            <a:r>
              <a:rPr lang="en-US" dirty="0" smtClean="0"/>
              <a:t>values (contd.)</a:t>
            </a:r>
          </a:p>
          <a:p>
            <a:pPr lvl="1"/>
            <a:r>
              <a:rPr lang="en-US" dirty="0" smtClean="0"/>
              <a:t>Formulate </a:t>
            </a:r>
            <a:r>
              <a:rPr lang="en-US" dirty="0"/>
              <a:t>definition of ‘home’</a:t>
            </a:r>
          </a:p>
          <a:p>
            <a:pPr lvl="2"/>
            <a:r>
              <a:rPr lang="en-US" dirty="0"/>
              <a:t>Rural or urban or suburban</a:t>
            </a:r>
          </a:p>
          <a:p>
            <a:pPr lvl="2"/>
            <a:r>
              <a:rPr lang="en-US" dirty="0" smtClean="0"/>
              <a:t>Size </a:t>
            </a:r>
            <a:r>
              <a:rPr lang="en-US" dirty="0"/>
              <a:t>of community</a:t>
            </a:r>
          </a:p>
          <a:p>
            <a:pPr lvl="2"/>
            <a:r>
              <a:rPr lang="en-US" dirty="0"/>
              <a:t>Age range of community </a:t>
            </a:r>
            <a:r>
              <a:rPr lang="en-US" dirty="0" smtClean="0"/>
              <a:t>members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3261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dirty="0"/>
              <a:t>Create vision, state intent &amp; declare shared </a:t>
            </a:r>
            <a:r>
              <a:rPr lang="en-US" dirty="0" smtClean="0"/>
              <a:t>values (contd.)</a:t>
            </a:r>
          </a:p>
          <a:p>
            <a:pPr lvl="1"/>
            <a:r>
              <a:rPr lang="en-US" dirty="0" smtClean="0"/>
              <a:t>Formulate </a:t>
            </a:r>
            <a:r>
              <a:rPr lang="en-US" dirty="0"/>
              <a:t>definition of ‘home’</a:t>
            </a:r>
          </a:p>
          <a:p>
            <a:pPr lvl="2"/>
            <a:r>
              <a:rPr lang="en-US" dirty="0"/>
              <a:t>Rural or urban or suburban</a:t>
            </a:r>
          </a:p>
          <a:p>
            <a:pPr lvl="2"/>
            <a:r>
              <a:rPr lang="en-US" dirty="0" smtClean="0"/>
              <a:t>Size </a:t>
            </a:r>
            <a:r>
              <a:rPr lang="en-US" dirty="0"/>
              <a:t>of community</a:t>
            </a:r>
          </a:p>
          <a:p>
            <a:pPr lvl="2"/>
            <a:r>
              <a:rPr lang="en-US" dirty="0"/>
              <a:t>Age range of community members</a:t>
            </a:r>
          </a:p>
          <a:p>
            <a:pPr lvl="2"/>
            <a:r>
              <a:rPr lang="en-US" dirty="0"/>
              <a:t>Economic livelihoods on and/or </a:t>
            </a:r>
            <a:r>
              <a:rPr lang="en-US" dirty="0" smtClean="0"/>
              <a:t>off-site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6824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00600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dirty="0"/>
              <a:t>Create vision, state intent &amp; declare shared </a:t>
            </a:r>
            <a:r>
              <a:rPr lang="en-US" dirty="0" smtClean="0"/>
              <a:t>values (contd.)</a:t>
            </a:r>
          </a:p>
          <a:p>
            <a:pPr lvl="1"/>
            <a:r>
              <a:rPr lang="en-US" dirty="0" smtClean="0"/>
              <a:t>Formulate </a:t>
            </a:r>
            <a:r>
              <a:rPr lang="en-US" dirty="0"/>
              <a:t>definition of ‘home’</a:t>
            </a:r>
          </a:p>
          <a:p>
            <a:pPr lvl="2"/>
            <a:r>
              <a:rPr lang="en-US" dirty="0"/>
              <a:t>Rural or urban or suburban</a:t>
            </a:r>
          </a:p>
          <a:p>
            <a:pPr lvl="2"/>
            <a:r>
              <a:rPr lang="en-US" dirty="0" smtClean="0"/>
              <a:t>Size </a:t>
            </a:r>
            <a:r>
              <a:rPr lang="en-US" dirty="0"/>
              <a:t>of community</a:t>
            </a:r>
          </a:p>
          <a:p>
            <a:pPr lvl="2"/>
            <a:r>
              <a:rPr lang="en-US" dirty="0"/>
              <a:t>Age range of community members</a:t>
            </a:r>
          </a:p>
          <a:p>
            <a:pPr lvl="2"/>
            <a:r>
              <a:rPr lang="en-US" dirty="0"/>
              <a:t>Economic livelihoods on and/or off-site</a:t>
            </a:r>
          </a:p>
          <a:p>
            <a:pPr lvl="2"/>
            <a:r>
              <a:rPr lang="en-US" dirty="0"/>
              <a:t>Degree of self-sufficiency, i.e. energy, water, </a:t>
            </a:r>
            <a:r>
              <a:rPr lang="en-US" dirty="0" smtClean="0"/>
              <a:t>food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61075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dirty="0"/>
              <a:t>Create vision, state intent &amp; declare shared values (contd.)</a:t>
            </a:r>
          </a:p>
          <a:p>
            <a:pPr lvl="1"/>
            <a:r>
              <a:rPr lang="en-US" dirty="0" smtClean="0"/>
              <a:t>Working definition of ‘values’</a:t>
            </a:r>
          </a:p>
          <a:p>
            <a:pPr lvl="1"/>
            <a:endParaRPr lang="en-US" dirty="0"/>
          </a:p>
          <a:p>
            <a:pPr lvl="1"/>
            <a:endParaRPr lang="en-US" dirty="0" smtClean="0"/>
          </a:p>
          <a:p>
            <a:pPr marL="457200" lvl="1" indent="0">
              <a:buNone/>
            </a:pPr>
            <a:endParaRPr lang="en-US" dirty="0" smtClean="0"/>
          </a:p>
          <a:p>
            <a:pPr lvl="1"/>
            <a:endParaRPr lang="en-US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1447800" y="3584227"/>
            <a:ext cx="67056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/>
            <a:r>
              <a:rPr lang="en-US" sz="2800" dirty="0">
                <a:solidFill>
                  <a:srgbClr val="C00000"/>
                </a:solidFill>
              </a:rPr>
              <a:t>"A person's principles or standards of behavior; one's judgment of what is important in life</a:t>
            </a:r>
            <a:r>
              <a:rPr lang="en-US" sz="2800" dirty="0" smtClean="0">
                <a:solidFill>
                  <a:srgbClr val="C00000"/>
                </a:solidFill>
              </a:rPr>
              <a:t>."</a:t>
            </a:r>
            <a:endParaRPr lang="en-US" sz="28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5687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dirty="0"/>
              <a:t>Create vision, state intent &amp; declare shared values (contd.)</a:t>
            </a:r>
          </a:p>
          <a:p>
            <a:pPr lvl="1"/>
            <a:r>
              <a:rPr lang="en-US" dirty="0" smtClean="0"/>
              <a:t>Vision statement alone insufficient</a:t>
            </a:r>
          </a:p>
          <a:p>
            <a:pPr marL="457200" lvl="1" indent="0">
              <a:buNone/>
            </a:pPr>
            <a:endParaRPr lang="en-US" dirty="0" smtClean="0"/>
          </a:p>
          <a:p>
            <a:pPr lvl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338083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dirty="0"/>
              <a:t>Create vision, state intent &amp; declare shared values (contd.)</a:t>
            </a:r>
          </a:p>
          <a:p>
            <a:pPr lvl="1"/>
            <a:r>
              <a:rPr lang="en-US" dirty="0" smtClean="0"/>
              <a:t>Vision statement alone insufficient</a:t>
            </a:r>
          </a:p>
          <a:p>
            <a:pPr lvl="1"/>
            <a:r>
              <a:rPr lang="en-US" dirty="0" smtClean="0"/>
              <a:t>Vision statement can include tacitly agreed upon </a:t>
            </a:r>
            <a:r>
              <a:rPr lang="en-US" dirty="0" smtClean="0"/>
              <a:t>(assumed) values</a:t>
            </a:r>
            <a:endParaRPr lang="en-US" dirty="0" smtClean="0"/>
          </a:p>
          <a:p>
            <a:pPr marL="457200" lvl="1" indent="0">
              <a:buNone/>
            </a:pPr>
            <a:endParaRPr lang="en-US" dirty="0" smtClean="0"/>
          </a:p>
          <a:p>
            <a:pPr lvl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4291091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dirty="0"/>
              <a:t>Create vision, state intent &amp; declare shared values (contd.)</a:t>
            </a:r>
          </a:p>
          <a:p>
            <a:pPr lvl="1"/>
            <a:r>
              <a:rPr lang="en-US" dirty="0" smtClean="0"/>
              <a:t>Vision statement alone insufficient</a:t>
            </a:r>
          </a:p>
          <a:p>
            <a:pPr lvl="1"/>
            <a:r>
              <a:rPr lang="en-US" dirty="0" smtClean="0"/>
              <a:t>Vision statement can include tacitly agreed upon </a:t>
            </a:r>
            <a:r>
              <a:rPr lang="en-US" dirty="0" smtClean="0"/>
              <a:t>(assumed) values</a:t>
            </a:r>
            <a:endParaRPr lang="en-US" dirty="0" smtClean="0"/>
          </a:p>
          <a:p>
            <a:pPr lvl="1"/>
            <a:r>
              <a:rPr lang="en-US" dirty="0" smtClean="0"/>
              <a:t>Danger exists that vision can include conflicting values</a:t>
            </a:r>
          </a:p>
          <a:p>
            <a:pPr marL="457200" lvl="1" indent="0">
              <a:buNone/>
            </a:pPr>
            <a:endParaRPr lang="en-US" dirty="0" smtClean="0"/>
          </a:p>
          <a:p>
            <a:pPr lvl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622396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dirty="0"/>
              <a:t>Create vision, state intent &amp; declare shared values (contd.)</a:t>
            </a:r>
          </a:p>
          <a:p>
            <a:pPr lvl="1"/>
            <a:r>
              <a:rPr lang="en-US" dirty="0" smtClean="0"/>
              <a:t>Vision statement alone insufficient</a:t>
            </a:r>
          </a:p>
          <a:p>
            <a:pPr lvl="1"/>
            <a:r>
              <a:rPr lang="en-US" dirty="0" smtClean="0"/>
              <a:t>Vision statement can include tacitly agreed upon </a:t>
            </a:r>
            <a:r>
              <a:rPr lang="en-US" dirty="0" smtClean="0"/>
              <a:t>(assumed) values</a:t>
            </a:r>
            <a:endParaRPr lang="en-US" dirty="0" smtClean="0"/>
          </a:p>
          <a:p>
            <a:pPr lvl="1"/>
            <a:r>
              <a:rPr lang="en-US" dirty="0" smtClean="0"/>
              <a:t>Danger exists that vision can include conflicting values</a:t>
            </a:r>
          </a:p>
          <a:p>
            <a:pPr lvl="1"/>
            <a:r>
              <a:rPr lang="en-US" dirty="0"/>
              <a:t>To avoid later conflict, shared values must be explored in sufficient detail and explicitly </a:t>
            </a:r>
            <a:r>
              <a:rPr lang="en-US" dirty="0" smtClean="0"/>
              <a:t>declared</a:t>
            </a:r>
          </a:p>
          <a:p>
            <a:pPr marL="457200" lvl="1" indent="0">
              <a:buNone/>
            </a:pPr>
            <a:endParaRPr lang="en-US" dirty="0" smtClean="0"/>
          </a:p>
          <a:p>
            <a:pPr lvl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3554847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105400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dirty="0"/>
              <a:t>Create vision, state intent &amp; declare shared values (contd.)</a:t>
            </a:r>
          </a:p>
          <a:p>
            <a:pPr lvl="1"/>
            <a:r>
              <a:rPr lang="en-US" dirty="0" smtClean="0"/>
              <a:t>Vision statement alone insufficient</a:t>
            </a:r>
          </a:p>
          <a:p>
            <a:pPr lvl="1"/>
            <a:r>
              <a:rPr lang="en-US" dirty="0" smtClean="0"/>
              <a:t>Vision statement can include tacitly agreed upon </a:t>
            </a:r>
            <a:r>
              <a:rPr lang="en-US" dirty="0" smtClean="0"/>
              <a:t>(assumed) values</a:t>
            </a:r>
            <a:endParaRPr lang="en-US" dirty="0" smtClean="0"/>
          </a:p>
          <a:p>
            <a:pPr lvl="1"/>
            <a:r>
              <a:rPr lang="en-US" dirty="0" smtClean="0"/>
              <a:t>Danger exists that vision can include conflicting values</a:t>
            </a:r>
          </a:p>
          <a:p>
            <a:pPr lvl="1"/>
            <a:r>
              <a:rPr lang="en-US" dirty="0"/>
              <a:t>To avoid later conflict, shared values must be explored in sufficient detail and explicitly </a:t>
            </a:r>
            <a:r>
              <a:rPr lang="en-US" dirty="0" smtClean="0"/>
              <a:t>stated</a:t>
            </a:r>
          </a:p>
          <a:p>
            <a:pPr lvl="1"/>
            <a:r>
              <a:rPr lang="en-US" dirty="0"/>
              <a:t>Some </a:t>
            </a:r>
            <a:r>
              <a:rPr lang="en-US" dirty="0" smtClean="0"/>
              <a:t>member turnover not unusual</a:t>
            </a:r>
            <a:endParaRPr lang="en-US" dirty="0"/>
          </a:p>
          <a:p>
            <a:pPr lvl="1"/>
            <a:endParaRPr lang="en-US" dirty="0" smtClean="0"/>
          </a:p>
          <a:p>
            <a:pPr lvl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085190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53000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dirty="0"/>
              <a:t>Create vision, state intent &amp; declare shared values (contd.)</a:t>
            </a:r>
          </a:p>
          <a:p>
            <a:pPr lvl="1"/>
            <a:r>
              <a:rPr lang="en-US" dirty="0" smtClean="0"/>
              <a:t>Shared value e</a:t>
            </a:r>
            <a:r>
              <a:rPr lang="en-US" dirty="0" smtClean="0"/>
              <a:t>xample</a:t>
            </a:r>
            <a:endParaRPr lang="en-US" dirty="0" smtClean="0"/>
          </a:p>
          <a:p>
            <a:pPr lvl="2"/>
            <a:r>
              <a:rPr lang="en-US" b="1" dirty="0"/>
              <a:t>We seek to integrate individual and household economic independence within cooperative structures</a:t>
            </a:r>
            <a:r>
              <a:rPr lang="en-US" dirty="0"/>
              <a:t>. Households in our community will have independent finances, though some households’ income, or major parts of it, may be from within the community.</a:t>
            </a:r>
            <a:r>
              <a:rPr lang="en-US" b="1" dirty="0"/>
              <a:t> </a:t>
            </a:r>
            <a:r>
              <a:rPr lang="en-US" dirty="0"/>
              <a:t>Disclosure of private finances is expected only when the financial (or other) health of the community may be affected</a:t>
            </a:r>
            <a:r>
              <a:rPr lang="en-US" dirty="0" smtClean="0"/>
              <a:t>. – from Hart’s Mill</a:t>
            </a:r>
          </a:p>
          <a:p>
            <a:pPr lvl="2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817980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8169" y="1600200"/>
            <a:ext cx="6767662" cy="4525963"/>
          </a:xfrm>
        </p:spPr>
      </p:pic>
    </p:spTree>
    <p:extLst>
      <p:ext uri="{BB962C8B-B14F-4D97-AF65-F5344CB8AC3E}">
        <p14:creationId xmlns:p14="http://schemas.microsoft.com/office/powerpoint/2010/main" val="3250371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105400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dirty="0"/>
              <a:t>Create vision, state intent &amp; declare shared values (contd.)</a:t>
            </a:r>
          </a:p>
          <a:p>
            <a:pPr lvl="1"/>
            <a:r>
              <a:rPr lang="en-US" dirty="0" smtClean="0"/>
              <a:t>They publicize their vision and intent to attract more people to join with them</a:t>
            </a:r>
          </a:p>
          <a:p>
            <a:pPr marL="457200" lvl="1" indent="0">
              <a:buNone/>
            </a:pP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358" y="4399446"/>
            <a:ext cx="3810000" cy="209770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5529" y="4134954"/>
            <a:ext cx="4333712" cy="2362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06834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Font typeface="+mj-lt"/>
              <a:buAutoNum type="arabicPeriod" startAt="2"/>
            </a:pPr>
            <a:r>
              <a:rPr lang="en-US" dirty="0" smtClean="0"/>
              <a:t>Get organized</a:t>
            </a:r>
          </a:p>
          <a:p>
            <a:pPr lvl="1"/>
            <a:r>
              <a:rPr lang="en-US" dirty="0" smtClean="0"/>
              <a:t>For meeting </a:t>
            </a:r>
            <a:r>
              <a:rPr lang="en-US" dirty="0"/>
              <a:t>facilitation, </a:t>
            </a:r>
            <a:r>
              <a:rPr lang="en-US" dirty="0" smtClean="0"/>
              <a:t>decision-making &amp; </a:t>
            </a:r>
            <a:r>
              <a:rPr lang="en-US" dirty="0"/>
              <a:t>record </a:t>
            </a:r>
            <a:r>
              <a:rPr lang="en-US" dirty="0" smtClean="0"/>
              <a:t>keeping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00" y="2847975"/>
            <a:ext cx="4724400" cy="3543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095771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25254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 startAt="2"/>
            </a:pPr>
            <a:r>
              <a:rPr lang="en-US" dirty="0" smtClean="0"/>
              <a:t>Get organized (contd.)</a:t>
            </a:r>
          </a:p>
          <a:p>
            <a:pPr lvl="1"/>
            <a:r>
              <a:rPr lang="en-US" dirty="0" smtClean="0"/>
              <a:t>For meeting </a:t>
            </a:r>
            <a:r>
              <a:rPr lang="en-US" dirty="0"/>
              <a:t>facilitation, </a:t>
            </a:r>
            <a:r>
              <a:rPr lang="en-US" dirty="0" smtClean="0"/>
              <a:t>decision-making &amp; </a:t>
            </a:r>
            <a:r>
              <a:rPr lang="en-US" dirty="0"/>
              <a:t>record </a:t>
            </a:r>
            <a:r>
              <a:rPr lang="en-US" dirty="0" smtClean="0"/>
              <a:t>keeping</a:t>
            </a:r>
          </a:p>
          <a:p>
            <a:pPr lvl="1"/>
            <a:r>
              <a:rPr lang="en-US" dirty="0" smtClean="0"/>
              <a:t>Invest in good communication, group process &amp; conflict resolution capacity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1200" y="3733800"/>
            <a:ext cx="1895475" cy="28154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812128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181600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 startAt="2"/>
            </a:pPr>
            <a:r>
              <a:rPr lang="en-US" dirty="0" smtClean="0"/>
              <a:t>Get </a:t>
            </a:r>
            <a:r>
              <a:rPr lang="en-US" dirty="0"/>
              <a:t>organized (contd</a:t>
            </a:r>
            <a:r>
              <a:rPr lang="en-US" dirty="0" smtClean="0"/>
              <a:t>.)</a:t>
            </a:r>
          </a:p>
          <a:p>
            <a:pPr lvl="1"/>
            <a:r>
              <a:rPr lang="en-US" dirty="0" smtClean="0"/>
              <a:t>For meeting </a:t>
            </a:r>
            <a:r>
              <a:rPr lang="en-US" dirty="0"/>
              <a:t>facilitation, </a:t>
            </a:r>
            <a:r>
              <a:rPr lang="en-US" dirty="0" smtClean="0"/>
              <a:t>decision-making &amp; </a:t>
            </a:r>
            <a:r>
              <a:rPr lang="en-US" dirty="0"/>
              <a:t>record </a:t>
            </a:r>
            <a:r>
              <a:rPr lang="en-US" dirty="0" smtClean="0"/>
              <a:t>keeping</a:t>
            </a:r>
          </a:p>
          <a:p>
            <a:pPr lvl="1"/>
            <a:r>
              <a:rPr lang="en-US" dirty="0" smtClean="0"/>
              <a:t>Invest in good communication, group process &amp; conflict resolution capacity</a:t>
            </a:r>
          </a:p>
          <a:p>
            <a:pPr lvl="1"/>
            <a:r>
              <a:rPr lang="en-US" dirty="0" smtClean="0"/>
              <a:t>Group selects a system of governance &amp; decision-making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0" y="4687330"/>
            <a:ext cx="3982252" cy="2009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84293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Font typeface="+mj-lt"/>
              <a:buAutoNum type="arabicPeriod" startAt="2"/>
            </a:pPr>
            <a:r>
              <a:rPr lang="en-US" dirty="0" smtClean="0"/>
              <a:t>Get </a:t>
            </a:r>
            <a:r>
              <a:rPr lang="en-US" dirty="0"/>
              <a:t>organized (contd</a:t>
            </a:r>
            <a:r>
              <a:rPr lang="en-US" dirty="0" smtClean="0"/>
              <a:t>.)</a:t>
            </a:r>
          </a:p>
          <a:p>
            <a:pPr lvl="1"/>
            <a:r>
              <a:rPr lang="en-US" dirty="0" smtClean="0"/>
              <a:t>For meeting </a:t>
            </a:r>
            <a:r>
              <a:rPr lang="en-US" dirty="0"/>
              <a:t>facilitation, </a:t>
            </a:r>
            <a:r>
              <a:rPr lang="en-US" dirty="0" smtClean="0"/>
              <a:t>decision-making &amp; </a:t>
            </a:r>
            <a:r>
              <a:rPr lang="en-US" dirty="0"/>
              <a:t>record </a:t>
            </a:r>
            <a:r>
              <a:rPr lang="en-US" dirty="0" smtClean="0"/>
              <a:t>keeping</a:t>
            </a:r>
          </a:p>
          <a:p>
            <a:pPr lvl="1"/>
            <a:r>
              <a:rPr lang="en-US" dirty="0" smtClean="0"/>
              <a:t>Invest in good communication, group process &amp; conflict resolution capacity</a:t>
            </a:r>
            <a:endParaRPr lang="en-US" dirty="0"/>
          </a:p>
          <a:p>
            <a:pPr lvl="1"/>
            <a:r>
              <a:rPr lang="en-US" dirty="0" smtClean="0"/>
              <a:t>Group </a:t>
            </a:r>
            <a:r>
              <a:rPr lang="en-US" dirty="0"/>
              <a:t>selects a system of governance &amp; </a:t>
            </a:r>
            <a:r>
              <a:rPr lang="en-US" dirty="0" smtClean="0"/>
              <a:t>decision-making</a:t>
            </a:r>
          </a:p>
          <a:p>
            <a:pPr lvl="1"/>
            <a:r>
              <a:rPr lang="en-US" dirty="0" smtClean="0"/>
              <a:t>Most often an inclusive group process is selected, i.e. not a guru or benevolent dictator</a:t>
            </a:r>
          </a:p>
        </p:txBody>
      </p:sp>
    </p:spTree>
    <p:extLst>
      <p:ext uri="{BB962C8B-B14F-4D97-AF65-F5344CB8AC3E}">
        <p14:creationId xmlns:p14="http://schemas.microsoft.com/office/powerpoint/2010/main" val="418917019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524000"/>
            <a:ext cx="7213600" cy="5063947"/>
          </a:xfrm>
        </p:spPr>
      </p:pic>
    </p:spTree>
    <p:extLst>
      <p:ext uri="{BB962C8B-B14F-4D97-AF65-F5344CB8AC3E}">
        <p14:creationId xmlns:p14="http://schemas.microsoft.com/office/powerpoint/2010/main" val="185716578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Font typeface="+mj-lt"/>
              <a:buAutoNum type="arabicPeriod" startAt="3"/>
            </a:pPr>
            <a:r>
              <a:rPr lang="en-US" dirty="0" smtClean="0"/>
              <a:t>Establish membership process</a:t>
            </a:r>
          </a:p>
          <a:p>
            <a:pPr lvl="1"/>
            <a:r>
              <a:rPr lang="en-US" dirty="0" smtClean="0"/>
              <a:t>To </a:t>
            </a:r>
            <a:r>
              <a:rPr lang="en-US" dirty="0"/>
              <a:t>build a community of compatible </a:t>
            </a:r>
            <a:r>
              <a:rPr lang="en-US" dirty="0" smtClean="0"/>
              <a:t>people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0200" y="2797461"/>
            <a:ext cx="5580888" cy="3586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142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Font typeface="+mj-lt"/>
              <a:buAutoNum type="arabicPeriod" startAt="3"/>
            </a:pPr>
            <a:r>
              <a:rPr lang="en-US" dirty="0" smtClean="0"/>
              <a:t>Establish membership process (contd.)</a:t>
            </a:r>
          </a:p>
          <a:p>
            <a:pPr lvl="1"/>
            <a:r>
              <a:rPr lang="en-US" dirty="0" smtClean="0"/>
              <a:t>To </a:t>
            </a:r>
            <a:r>
              <a:rPr lang="en-US" dirty="0"/>
              <a:t>build a community of compatible </a:t>
            </a:r>
            <a:r>
              <a:rPr lang="en-US" dirty="0" smtClean="0"/>
              <a:t>people</a:t>
            </a:r>
          </a:p>
          <a:p>
            <a:pPr lvl="1"/>
            <a:r>
              <a:rPr lang="en-US" dirty="0" smtClean="0"/>
              <a:t>Compatibility based upon</a:t>
            </a:r>
          </a:p>
          <a:p>
            <a:pPr lvl="2"/>
            <a:r>
              <a:rPr lang="en-US" dirty="0" smtClean="0"/>
              <a:t>Vision buy in</a:t>
            </a:r>
          </a:p>
        </p:txBody>
      </p:sp>
    </p:spTree>
    <p:extLst>
      <p:ext uri="{BB962C8B-B14F-4D97-AF65-F5344CB8AC3E}">
        <p14:creationId xmlns:p14="http://schemas.microsoft.com/office/powerpoint/2010/main" val="1735473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Font typeface="+mj-lt"/>
              <a:buAutoNum type="arabicPeriod" startAt="3"/>
            </a:pPr>
            <a:r>
              <a:rPr lang="en-US" dirty="0" smtClean="0"/>
              <a:t>Establish membership process (contd.)</a:t>
            </a:r>
          </a:p>
          <a:p>
            <a:pPr lvl="1"/>
            <a:r>
              <a:rPr lang="en-US" dirty="0" smtClean="0"/>
              <a:t>To </a:t>
            </a:r>
            <a:r>
              <a:rPr lang="en-US" dirty="0"/>
              <a:t>build a community of compatible </a:t>
            </a:r>
            <a:r>
              <a:rPr lang="en-US" dirty="0" smtClean="0"/>
              <a:t>people</a:t>
            </a:r>
          </a:p>
          <a:p>
            <a:pPr lvl="1"/>
            <a:r>
              <a:rPr lang="en-US" dirty="0" smtClean="0"/>
              <a:t>Compatibility based upon</a:t>
            </a:r>
          </a:p>
          <a:p>
            <a:pPr lvl="2"/>
            <a:r>
              <a:rPr lang="en-US" dirty="0" smtClean="0"/>
              <a:t>Vision buy in</a:t>
            </a:r>
          </a:p>
          <a:p>
            <a:pPr lvl="2"/>
            <a:r>
              <a:rPr lang="en-US" dirty="0" smtClean="0"/>
              <a:t>Agreement with intent</a:t>
            </a:r>
          </a:p>
        </p:txBody>
      </p:sp>
    </p:spTree>
    <p:extLst>
      <p:ext uri="{BB962C8B-B14F-4D97-AF65-F5344CB8AC3E}">
        <p14:creationId xmlns:p14="http://schemas.microsoft.com/office/powerpoint/2010/main" val="1342838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Font typeface="+mj-lt"/>
              <a:buAutoNum type="arabicPeriod" startAt="3"/>
            </a:pPr>
            <a:r>
              <a:rPr lang="en-US" dirty="0" smtClean="0"/>
              <a:t>Establish membership process (contd.)</a:t>
            </a:r>
          </a:p>
          <a:p>
            <a:pPr lvl="1"/>
            <a:r>
              <a:rPr lang="en-US" dirty="0" smtClean="0"/>
              <a:t>To </a:t>
            </a:r>
            <a:r>
              <a:rPr lang="en-US" dirty="0"/>
              <a:t>build a community of compatible </a:t>
            </a:r>
            <a:r>
              <a:rPr lang="en-US" dirty="0" smtClean="0"/>
              <a:t>people</a:t>
            </a:r>
          </a:p>
          <a:p>
            <a:pPr lvl="1"/>
            <a:r>
              <a:rPr lang="en-US" dirty="0" smtClean="0"/>
              <a:t>Compatibility based upon</a:t>
            </a:r>
          </a:p>
          <a:p>
            <a:pPr lvl="2"/>
            <a:r>
              <a:rPr lang="en-US" dirty="0" smtClean="0"/>
              <a:t>Vision buy in</a:t>
            </a:r>
          </a:p>
          <a:p>
            <a:pPr lvl="2"/>
            <a:r>
              <a:rPr lang="en-US" dirty="0" smtClean="0"/>
              <a:t>Agreement with intent</a:t>
            </a:r>
          </a:p>
          <a:p>
            <a:pPr lvl="2"/>
            <a:r>
              <a:rPr lang="en-US" dirty="0" smtClean="0"/>
              <a:t>Alignment with shared values</a:t>
            </a:r>
          </a:p>
        </p:txBody>
      </p:sp>
    </p:spTree>
    <p:extLst>
      <p:ext uri="{BB962C8B-B14F-4D97-AF65-F5344CB8AC3E}">
        <p14:creationId xmlns:p14="http://schemas.microsoft.com/office/powerpoint/2010/main" val="141866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to Start an Ecovillage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1752600"/>
          </a:xfrm>
        </p:spPr>
        <p:txBody>
          <a:bodyPr>
            <a:normAutofit/>
          </a:bodyPr>
          <a:lstStyle/>
          <a:p>
            <a:r>
              <a:rPr lang="en-US" dirty="0" smtClean="0"/>
              <a:t>What is an ecovillage?</a:t>
            </a:r>
          </a:p>
          <a:p>
            <a:pPr lvl="1"/>
            <a:r>
              <a:rPr lang="en-US" dirty="0" smtClean="0"/>
              <a:t>Robert Gilman’s definition is the most commonly accepted. Gilman defined an ecovillage as a: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295400" y="3276600"/>
            <a:ext cx="70104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/>
            <a:r>
              <a:rPr lang="en-US" sz="2400" b="1" i="1" dirty="0" smtClean="0">
                <a:solidFill>
                  <a:srgbClr val="C00000"/>
                </a:solidFill>
              </a:rPr>
              <a:t>"human-scale full-featured settlement in which human activities are harmlessly integrated into the natural world in a way that is supportive of healthy human development, and can be successfully continued into the indefinite future."</a:t>
            </a: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533400" y="472440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lvl="1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8545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Font typeface="+mj-lt"/>
              <a:buAutoNum type="arabicPeriod" startAt="3"/>
            </a:pPr>
            <a:r>
              <a:rPr lang="en-US" dirty="0" smtClean="0"/>
              <a:t>Establish membership process (contd.)</a:t>
            </a:r>
          </a:p>
          <a:p>
            <a:pPr lvl="1"/>
            <a:r>
              <a:rPr lang="en-US" dirty="0" smtClean="0"/>
              <a:t>To </a:t>
            </a:r>
            <a:r>
              <a:rPr lang="en-US" dirty="0"/>
              <a:t>build a community of compatible </a:t>
            </a:r>
            <a:r>
              <a:rPr lang="en-US" dirty="0" smtClean="0"/>
              <a:t>people</a:t>
            </a:r>
          </a:p>
          <a:p>
            <a:pPr lvl="1"/>
            <a:r>
              <a:rPr lang="en-US" dirty="0" smtClean="0"/>
              <a:t>Compatibility based upon</a:t>
            </a:r>
          </a:p>
          <a:p>
            <a:pPr lvl="2"/>
            <a:r>
              <a:rPr lang="en-US" dirty="0" smtClean="0"/>
              <a:t>Vision buy in</a:t>
            </a:r>
          </a:p>
          <a:p>
            <a:pPr lvl="2"/>
            <a:r>
              <a:rPr lang="en-US" dirty="0" smtClean="0"/>
              <a:t>Agreement with intent</a:t>
            </a:r>
          </a:p>
          <a:p>
            <a:pPr lvl="2"/>
            <a:r>
              <a:rPr lang="en-US" dirty="0" smtClean="0"/>
              <a:t>Alignment with shared values</a:t>
            </a:r>
          </a:p>
          <a:p>
            <a:pPr lvl="2"/>
            <a:r>
              <a:rPr lang="en-US" dirty="0" smtClean="0"/>
              <a:t>Behaviors, e.g. cooperation, communication, participatory decision-making</a:t>
            </a:r>
          </a:p>
        </p:txBody>
      </p:sp>
    </p:spTree>
    <p:extLst>
      <p:ext uri="{BB962C8B-B14F-4D97-AF65-F5344CB8AC3E}">
        <p14:creationId xmlns:p14="http://schemas.microsoft.com/office/powerpoint/2010/main" val="14117785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Font typeface="+mj-lt"/>
              <a:buAutoNum type="arabicPeriod" startAt="3"/>
            </a:pPr>
            <a:r>
              <a:rPr lang="en-US" dirty="0" smtClean="0"/>
              <a:t>Establish membership process (contd.)</a:t>
            </a:r>
          </a:p>
          <a:p>
            <a:pPr lvl="1"/>
            <a:r>
              <a:rPr lang="en-US" dirty="0" smtClean="0"/>
              <a:t>To </a:t>
            </a:r>
            <a:r>
              <a:rPr lang="en-US" dirty="0"/>
              <a:t>build a community of compatible </a:t>
            </a:r>
            <a:r>
              <a:rPr lang="en-US" dirty="0" smtClean="0"/>
              <a:t>people</a:t>
            </a:r>
          </a:p>
          <a:p>
            <a:pPr lvl="1"/>
            <a:r>
              <a:rPr lang="en-US" dirty="0" smtClean="0"/>
              <a:t>Compatibility based upon</a:t>
            </a:r>
          </a:p>
          <a:p>
            <a:pPr lvl="2"/>
            <a:r>
              <a:rPr lang="en-US" dirty="0" smtClean="0"/>
              <a:t>Vision buy in</a:t>
            </a:r>
          </a:p>
          <a:p>
            <a:pPr lvl="2"/>
            <a:r>
              <a:rPr lang="en-US" dirty="0"/>
              <a:t>Agreement with intent</a:t>
            </a:r>
          </a:p>
          <a:p>
            <a:pPr lvl="2"/>
            <a:r>
              <a:rPr lang="en-US" dirty="0"/>
              <a:t>Alignment with shared values</a:t>
            </a:r>
          </a:p>
          <a:p>
            <a:pPr lvl="2"/>
            <a:r>
              <a:rPr lang="en-US" dirty="0" smtClean="0"/>
              <a:t>Behaviors, e.g. cooperation, communication, participatory decision-making</a:t>
            </a:r>
            <a:endParaRPr lang="en-US" dirty="0"/>
          </a:p>
          <a:p>
            <a:pPr lvl="1"/>
            <a:r>
              <a:rPr lang="en-US" dirty="0" smtClean="0"/>
              <a:t>Members of the community require vetting</a:t>
            </a:r>
          </a:p>
        </p:txBody>
      </p:sp>
    </p:spTree>
    <p:extLst>
      <p:ext uri="{BB962C8B-B14F-4D97-AF65-F5344CB8AC3E}">
        <p14:creationId xmlns:p14="http://schemas.microsoft.com/office/powerpoint/2010/main" val="625937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29200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 startAt="3"/>
            </a:pPr>
            <a:r>
              <a:rPr lang="en-US" dirty="0" smtClean="0"/>
              <a:t>Establish membership process (contd.)</a:t>
            </a:r>
          </a:p>
          <a:p>
            <a:pPr lvl="1"/>
            <a:r>
              <a:rPr lang="en-US" dirty="0" smtClean="0"/>
              <a:t>To </a:t>
            </a:r>
            <a:r>
              <a:rPr lang="en-US" dirty="0"/>
              <a:t>build a community of compatible </a:t>
            </a:r>
            <a:r>
              <a:rPr lang="en-US" dirty="0" smtClean="0"/>
              <a:t>people</a:t>
            </a:r>
          </a:p>
          <a:p>
            <a:pPr lvl="1"/>
            <a:r>
              <a:rPr lang="en-US" dirty="0" smtClean="0"/>
              <a:t>Compatibility based upon</a:t>
            </a:r>
          </a:p>
          <a:p>
            <a:pPr lvl="2"/>
            <a:r>
              <a:rPr lang="en-US" dirty="0" smtClean="0"/>
              <a:t>Vision buy in</a:t>
            </a:r>
          </a:p>
          <a:p>
            <a:pPr lvl="2"/>
            <a:r>
              <a:rPr lang="en-US" dirty="0"/>
              <a:t>Agreement with intent</a:t>
            </a:r>
          </a:p>
          <a:p>
            <a:pPr lvl="2"/>
            <a:r>
              <a:rPr lang="en-US" dirty="0"/>
              <a:t>Alignment with shared values</a:t>
            </a:r>
          </a:p>
          <a:p>
            <a:pPr lvl="2"/>
            <a:r>
              <a:rPr lang="en-US" dirty="0" smtClean="0"/>
              <a:t>Behaviors, e.g. cooperation, communication, participatory decision-making</a:t>
            </a:r>
            <a:endParaRPr lang="en-US" dirty="0"/>
          </a:p>
          <a:p>
            <a:pPr lvl="1"/>
            <a:r>
              <a:rPr lang="en-US" dirty="0" smtClean="0"/>
              <a:t>Members of the community require vetting</a:t>
            </a:r>
          </a:p>
          <a:p>
            <a:pPr lvl="1"/>
            <a:r>
              <a:rPr lang="en-US" dirty="0"/>
              <a:t>Define membership </a:t>
            </a:r>
            <a:r>
              <a:rPr lang="en-US" dirty="0" smtClean="0"/>
              <a:t>joining &amp; exiting processes</a:t>
            </a:r>
          </a:p>
        </p:txBody>
      </p:sp>
    </p:spTree>
    <p:extLst>
      <p:ext uri="{BB962C8B-B14F-4D97-AF65-F5344CB8AC3E}">
        <p14:creationId xmlns:p14="http://schemas.microsoft.com/office/powerpoint/2010/main" val="2446471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76800"/>
          </a:xfrm>
        </p:spPr>
        <p:txBody>
          <a:bodyPr>
            <a:normAutofit fontScale="85000" lnSpcReduction="20000"/>
          </a:bodyPr>
          <a:lstStyle/>
          <a:p>
            <a:pPr marL="514350" indent="-514350">
              <a:buFont typeface="+mj-lt"/>
              <a:buAutoNum type="arabicPeriod" startAt="3"/>
            </a:pPr>
            <a:r>
              <a:rPr lang="en-US" sz="3800" dirty="0" smtClean="0"/>
              <a:t>Establish membership process (contd.)</a:t>
            </a:r>
          </a:p>
          <a:p>
            <a:pPr lvl="1"/>
            <a:r>
              <a:rPr lang="en-US" sz="3300" dirty="0" smtClean="0"/>
              <a:t>Multi </a:t>
            </a:r>
            <a:r>
              <a:rPr lang="en-US" sz="3300" dirty="0"/>
              <a:t>tier membership process becoming more </a:t>
            </a:r>
            <a:r>
              <a:rPr lang="en-US" sz="3300" dirty="0" smtClean="0"/>
              <a:t>popular.</a:t>
            </a:r>
            <a:endParaRPr lang="en-US" dirty="0" smtClean="0"/>
          </a:p>
          <a:p>
            <a:pPr marL="457200" lvl="1" indent="0" algn="ctr">
              <a:buNone/>
            </a:pPr>
            <a:r>
              <a:rPr lang="en-US" sz="3500" dirty="0" smtClean="0"/>
              <a:t>Full</a:t>
            </a:r>
          </a:p>
          <a:p>
            <a:pPr marL="457200" lvl="1" indent="0" algn="ctr">
              <a:buNone/>
            </a:pPr>
            <a:endParaRPr lang="en-US" sz="3500" dirty="0" smtClean="0"/>
          </a:p>
          <a:p>
            <a:pPr marL="457200" lvl="1" indent="0" algn="ctr">
              <a:buNone/>
            </a:pPr>
            <a:r>
              <a:rPr lang="en-US" sz="3500" dirty="0" smtClean="0"/>
              <a:t>Engaged</a:t>
            </a:r>
          </a:p>
          <a:p>
            <a:pPr marL="457200" lvl="1" indent="0" algn="ctr">
              <a:buNone/>
            </a:pPr>
            <a:endParaRPr lang="en-US" sz="3500" dirty="0" smtClean="0"/>
          </a:p>
          <a:p>
            <a:pPr marL="457200" lvl="1" indent="0" algn="ctr">
              <a:buNone/>
            </a:pPr>
            <a:r>
              <a:rPr lang="en-US" sz="3500" dirty="0" smtClean="0"/>
              <a:t>Associate</a:t>
            </a:r>
          </a:p>
          <a:p>
            <a:pPr marL="457200" lvl="1" indent="0" algn="ctr">
              <a:buNone/>
            </a:pPr>
            <a:endParaRPr lang="en-US" sz="3500" dirty="0"/>
          </a:p>
          <a:p>
            <a:pPr marL="457200" lvl="1" indent="0" algn="ctr">
              <a:buNone/>
            </a:pPr>
            <a:r>
              <a:rPr lang="en-US" sz="3500" dirty="0" smtClean="0"/>
              <a:t>Exploratory</a:t>
            </a:r>
            <a:endParaRPr lang="en-US" sz="3500" dirty="0"/>
          </a:p>
        </p:txBody>
      </p:sp>
      <p:sp>
        <p:nvSpPr>
          <p:cNvPr id="4" name="Right Arrow 3"/>
          <p:cNvSpPr/>
          <p:nvPr/>
        </p:nvSpPr>
        <p:spPr>
          <a:xfrm rot="16200000">
            <a:off x="4585335" y="5291708"/>
            <a:ext cx="399288" cy="12115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ight Arrow 5"/>
          <p:cNvSpPr/>
          <p:nvPr/>
        </p:nvSpPr>
        <p:spPr>
          <a:xfrm rot="16200000">
            <a:off x="4585335" y="4330065"/>
            <a:ext cx="399288" cy="12115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ight Arrow 6"/>
          <p:cNvSpPr/>
          <p:nvPr/>
        </p:nvSpPr>
        <p:spPr>
          <a:xfrm rot="16200000">
            <a:off x="4569714" y="3501009"/>
            <a:ext cx="399288" cy="12115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2795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Font typeface="+mj-lt"/>
              <a:buAutoNum type="arabicPeriod" startAt="3"/>
            </a:pPr>
            <a:r>
              <a:rPr lang="en-US" dirty="0" smtClean="0"/>
              <a:t>Establish membership process (contd.)</a:t>
            </a:r>
          </a:p>
          <a:p>
            <a:pPr lvl="1"/>
            <a:r>
              <a:rPr lang="en-US" dirty="0" smtClean="0"/>
              <a:t>Multi </a:t>
            </a:r>
            <a:r>
              <a:rPr lang="en-US" dirty="0"/>
              <a:t>tier membership process becoming more </a:t>
            </a:r>
            <a:r>
              <a:rPr lang="en-US" dirty="0" smtClean="0"/>
              <a:t>popular.</a:t>
            </a:r>
          </a:p>
          <a:p>
            <a:pPr lvl="2"/>
            <a:r>
              <a:rPr lang="en-US" dirty="0" smtClean="0"/>
              <a:t>Minimum &amp; maximum time periods for each level</a:t>
            </a:r>
          </a:p>
          <a:p>
            <a:pPr marL="914400" lvl="2" indent="0">
              <a:buNone/>
            </a:pPr>
            <a:endParaRPr lang="en-US" dirty="0" smtClean="0"/>
          </a:p>
          <a:p>
            <a:pPr lvl="1"/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7037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Font typeface="+mj-lt"/>
              <a:buAutoNum type="arabicPeriod" startAt="3"/>
            </a:pPr>
            <a:r>
              <a:rPr lang="en-US" dirty="0" smtClean="0"/>
              <a:t>Establish membership process (contd.)</a:t>
            </a:r>
          </a:p>
          <a:p>
            <a:pPr lvl="1"/>
            <a:r>
              <a:rPr lang="en-US" dirty="0" smtClean="0"/>
              <a:t>Multi </a:t>
            </a:r>
            <a:r>
              <a:rPr lang="en-US" dirty="0"/>
              <a:t>tier membership process becoming more </a:t>
            </a:r>
            <a:r>
              <a:rPr lang="en-US" dirty="0" smtClean="0"/>
              <a:t>popular.</a:t>
            </a:r>
          </a:p>
          <a:p>
            <a:pPr lvl="2"/>
            <a:r>
              <a:rPr lang="en-US" dirty="0" smtClean="0"/>
              <a:t>Minimum &amp; maximum time periods for each level</a:t>
            </a:r>
          </a:p>
          <a:p>
            <a:pPr lvl="2"/>
            <a:r>
              <a:rPr lang="en-US" dirty="0" smtClean="0"/>
              <a:t>Increased financial commitment, i.e. membership dues</a:t>
            </a:r>
          </a:p>
          <a:p>
            <a:pPr marL="914400" lvl="2" indent="0">
              <a:buNone/>
            </a:pPr>
            <a:endParaRPr lang="en-US" dirty="0" smtClean="0"/>
          </a:p>
          <a:p>
            <a:pPr lvl="1"/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9042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Font typeface="+mj-lt"/>
              <a:buAutoNum type="arabicPeriod" startAt="3"/>
            </a:pPr>
            <a:r>
              <a:rPr lang="en-US" dirty="0" smtClean="0"/>
              <a:t>Establish membership process (contd.)</a:t>
            </a:r>
          </a:p>
          <a:p>
            <a:pPr lvl="1"/>
            <a:r>
              <a:rPr lang="en-US" dirty="0" smtClean="0"/>
              <a:t>Multi </a:t>
            </a:r>
            <a:r>
              <a:rPr lang="en-US" dirty="0"/>
              <a:t>tier membership process becoming more </a:t>
            </a:r>
            <a:r>
              <a:rPr lang="en-US" dirty="0" smtClean="0"/>
              <a:t>popular.</a:t>
            </a:r>
          </a:p>
          <a:p>
            <a:pPr lvl="2"/>
            <a:r>
              <a:rPr lang="en-US" dirty="0" smtClean="0"/>
              <a:t>Minimum &amp; maximum time periods for each level</a:t>
            </a:r>
          </a:p>
          <a:p>
            <a:pPr lvl="2"/>
            <a:r>
              <a:rPr lang="en-US" dirty="0" smtClean="0"/>
              <a:t>Increased financial commitment, i.e. membership dues</a:t>
            </a:r>
          </a:p>
          <a:p>
            <a:pPr lvl="2"/>
            <a:r>
              <a:rPr lang="en-US" dirty="0" smtClean="0"/>
              <a:t>Meeting &amp; work commitments</a:t>
            </a:r>
          </a:p>
          <a:p>
            <a:pPr marL="914400" lvl="2" indent="0">
              <a:buNone/>
            </a:pPr>
            <a:endParaRPr lang="en-US" dirty="0" smtClean="0"/>
          </a:p>
          <a:p>
            <a:pPr lvl="1"/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0076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Font typeface="+mj-lt"/>
              <a:buAutoNum type="arabicPeriod" startAt="3"/>
            </a:pPr>
            <a:r>
              <a:rPr lang="en-US" dirty="0" smtClean="0"/>
              <a:t>Establish membership process (contd.)</a:t>
            </a:r>
          </a:p>
          <a:p>
            <a:pPr lvl="1"/>
            <a:r>
              <a:rPr lang="en-US" dirty="0" smtClean="0"/>
              <a:t>Multi </a:t>
            </a:r>
            <a:r>
              <a:rPr lang="en-US" dirty="0"/>
              <a:t>tier membership process becoming more </a:t>
            </a:r>
            <a:r>
              <a:rPr lang="en-US" dirty="0" smtClean="0"/>
              <a:t>popular.</a:t>
            </a:r>
          </a:p>
          <a:p>
            <a:pPr lvl="2"/>
            <a:r>
              <a:rPr lang="en-US" dirty="0" smtClean="0"/>
              <a:t>Minimum &amp; maximum time periods for each level</a:t>
            </a:r>
          </a:p>
          <a:p>
            <a:pPr lvl="2"/>
            <a:r>
              <a:rPr lang="en-US" dirty="0" smtClean="0"/>
              <a:t>Increased financial commitment, i.e. membership dues</a:t>
            </a:r>
          </a:p>
          <a:p>
            <a:pPr lvl="2"/>
            <a:r>
              <a:rPr lang="en-US" dirty="0" smtClean="0"/>
              <a:t>Meeting &amp; work commitments</a:t>
            </a:r>
          </a:p>
          <a:p>
            <a:pPr lvl="2"/>
            <a:r>
              <a:rPr lang="en-US" dirty="0" smtClean="0"/>
              <a:t>Increased privileges, i.e. participation in decision-making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89983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29200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 startAt="3"/>
            </a:pPr>
            <a:r>
              <a:rPr lang="en-US" dirty="0" smtClean="0"/>
              <a:t>Establish membership process (contd.)</a:t>
            </a:r>
          </a:p>
          <a:p>
            <a:pPr lvl="1"/>
            <a:r>
              <a:rPr lang="en-US" dirty="0" smtClean="0"/>
              <a:t>Multi </a:t>
            </a:r>
            <a:r>
              <a:rPr lang="en-US" dirty="0"/>
              <a:t>tier membership process becoming more </a:t>
            </a:r>
            <a:r>
              <a:rPr lang="en-US" dirty="0" smtClean="0"/>
              <a:t>popular.</a:t>
            </a:r>
          </a:p>
          <a:p>
            <a:pPr lvl="2"/>
            <a:r>
              <a:rPr lang="en-US" dirty="0" smtClean="0"/>
              <a:t>Minimum &amp; maximum time periods for each level</a:t>
            </a:r>
          </a:p>
          <a:p>
            <a:pPr lvl="2"/>
            <a:r>
              <a:rPr lang="en-US" dirty="0" smtClean="0"/>
              <a:t>Increased financial commitment, i.e. membership dues</a:t>
            </a:r>
          </a:p>
          <a:p>
            <a:pPr lvl="2"/>
            <a:r>
              <a:rPr lang="en-US" dirty="0" smtClean="0"/>
              <a:t>Meeting &amp; work commitments</a:t>
            </a:r>
          </a:p>
          <a:p>
            <a:pPr lvl="2"/>
            <a:r>
              <a:rPr lang="en-US" dirty="0" smtClean="0"/>
              <a:t>Increased privileges, i.e. participation in decision-making</a:t>
            </a:r>
            <a:endParaRPr lang="en-US" dirty="0"/>
          </a:p>
          <a:p>
            <a:pPr lvl="1"/>
            <a:r>
              <a:rPr lang="en-US" dirty="0"/>
              <a:t>Achieving full membership can take months if not </a:t>
            </a:r>
            <a:r>
              <a:rPr lang="en-US" dirty="0" smtClean="0"/>
              <a:t>years</a:t>
            </a:r>
          </a:p>
          <a:p>
            <a:pPr lvl="1"/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3459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76400"/>
            <a:ext cx="8229600" cy="4449763"/>
          </a:xfrm>
        </p:spPr>
        <p:txBody>
          <a:bodyPr>
            <a:normAutofit fontScale="77500" lnSpcReduction="20000"/>
          </a:bodyPr>
          <a:lstStyle/>
          <a:p>
            <a:pPr marL="514350" indent="-514350">
              <a:buFont typeface="+mj-lt"/>
              <a:buAutoNum type="arabicPeriod" startAt="3"/>
            </a:pPr>
            <a:r>
              <a:rPr lang="en-US" sz="4100" dirty="0" smtClean="0"/>
              <a:t>Establish membership process (contd.)</a:t>
            </a:r>
          </a:p>
          <a:p>
            <a:pPr lvl="1"/>
            <a:r>
              <a:rPr lang="en-US" sz="3600" dirty="0" smtClean="0"/>
              <a:t>Multi </a:t>
            </a:r>
            <a:r>
              <a:rPr lang="en-US" sz="3600" dirty="0"/>
              <a:t>tier membership process becoming more </a:t>
            </a:r>
            <a:r>
              <a:rPr lang="en-US" sz="3600" dirty="0" smtClean="0"/>
              <a:t>popular.</a:t>
            </a:r>
          </a:p>
          <a:p>
            <a:pPr lvl="2"/>
            <a:r>
              <a:rPr lang="en-US" sz="3100" dirty="0" smtClean="0"/>
              <a:t>Minimum &amp; maximum time periods for each level</a:t>
            </a:r>
          </a:p>
          <a:p>
            <a:pPr lvl="2"/>
            <a:r>
              <a:rPr lang="en-US" sz="3100" dirty="0" smtClean="0"/>
              <a:t>Increased financial commitment, i.e. membership dues</a:t>
            </a:r>
          </a:p>
          <a:p>
            <a:pPr lvl="2"/>
            <a:r>
              <a:rPr lang="en-US" sz="3100" dirty="0" smtClean="0"/>
              <a:t>Meeting &amp; work commitments</a:t>
            </a:r>
          </a:p>
          <a:p>
            <a:pPr lvl="2"/>
            <a:r>
              <a:rPr lang="en-US" sz="3100" dirty="0" smtClean="0"/>
              <a:t>Increased privileges, i.e. participation in decision-making</a:t>
            </a:r>
            <a:endParaRPr lang="en-US" sz="3100" dirty="0"/>
          </a:p>
          <a:p>
            <a:pPr lvl="1"/>
            <a:r>
              <a:rPr lang="en-US" sz="3600" dirty="0"/>
              <a:t>Achieving full membership can take months if not </a:t>
            </a:r>
            <a:r>
              <a:rPr lang="en-US" sz="3600" dirty="0" smtClean="0"/>
              <a:t>years</a:t>
            </a:r>
            <a:endParaRPr lang="en-US" sz="3600" dirty="0"/>
          </a:p>
          <a:p>
            <a:pPr lvl="1"/>
            <a:r>
              <a:rPr lang="en-US" sz="3600" dirty="0" smtClean="0"/>
              <a:t>Membership recruitment</a:t>
            </a:r>
          </a:p>
          <a:p>
            <a:pPr marL="914400" lvl="2" indent="0">
              <a:buNone/>
            </a:pPr>
            <a:endParaRPr lang="en-US" dirty="0" smtClean="0"/>
          </a:p>
          <a:p>
            <a:pPr lvl="1"/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03257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to Start an Ecovillage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1752600"/>
          </a:xfrm>
        </p:spPr>
        <p:txBody>
          <a:bodyPr>
            <a:normAutofit/>
          </a:bodyPr>
          <a:lstStyle/>
          <a:p>
            <a:r>
              <a:rPr lang="en-US" dirty="0" smtClean="0"/>
              <a:t>What is an ecovillage? (contd.)</a:t>
            </a:r>
          </a:p>
          <a:p>
            <a:pPr lvl="1"/>
            <a:r>
              <a:rPr lang="en-US" dirty="0"/>
              <a:t>Ecovillage populations typically range from 25 to 150 </a:t>
            </a:r>
            <a:r>
              <a:rPr lang="en-US" dirty="0" smtClean="0"/>
              <a:t>individuals.</a:t>
            </a:r>
            <a:endParaRPr lang="en-US" dirty="0"/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533400" y="5334000"/>
            <a:ext cx="8229600" cy="99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lvl="1" indent="0">
              <a:buNone/>
            </a:pP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2200" y="3200400"/>
            <a:ext cx="4853940" cy="33682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8154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53000"/>
          </a:xfrm>
        </p:spPr>
        <p:txBody>
          <a:bodyPr>
            <a:normAutofit fontScale="92500" lnSpcReduction="20000"/>
          </a:bodyPr>
          <a:lstStyle/>
          <a:p>
            <a:pPr marL="514350" indent="-514350">
              <a:buFont typeface="+mj-lt"/>
              <a:buAutoNum type="arabicPeriod" startAt="3"/>
            </a:pPr>
            <a:r>
              <a:rPr lang="en-US" sz="3500" dirty="0" smtClean="0"/>
              <a:t>Establish membership process (contd.)</a:t>
            </a:r>
          </a:p>
          <a:p>
            <a:pPr lvl="1"/>
            <a:r>
              <a:rPr lang="en-US" sz="3000" dirty="0" smtClean="0"/>
              <a:t>Multi </a:t>
            </a:r>
            <a:r>
              <a:rPr lang="en-US" sz="3000" dirty="0"/>
              <a:t>tier membership process becoming more </a:t>
            </a:r>
            <a:r>
              <a:rPr lang="en-US" sz="3000" dirty="0" smtClean="0"/>
              <a:t>popular.</a:t>
            </a:r>
          </a:p>
          <a:p>
            <a:pPr lvl="2"/>
            <a:r>
              <a:rPr lang="en-US" sz="2600" dirty="0" smtClean="0"/>
              <a:t>Minimum &amp; maximum time periods for each level</a:t>
            </a:r>
          </a:p>
          <a:p>
            <a:pPr lvl="2"/>
            <a:r>
              <a:rPr lang="en-US" sz="2600" dirty="0" smtClean="0"/>
              <a:t>Increased financial commitment, i.e. membership dues</a:t>
            </a:r>
          </a:p>
          <a:p>
            <a:pPr lvl="2"/>
            <a:r>
              <a:rPr lang="en-US" sz="2600" dirty="0" smtClean="0"/>
              <a:t>Meeting &amp; work commitments</a:t>
            </a:r>
          </a:p>
          <a:p>
            <a:pPr lvl="2"/>
            <a:r>
              <a:rPr lang="en-US" sz="2600" dirty="0" smtClean="0"/>
              <a:t>Increased privileges, i.e. participation in decision-making</a:t>
            </a:r>
            <a:endParaRPr lang="en-US" sz="2600" dirty="0"/>
          </a:p>
          <a:p>
            <a:pPr lvl="1"/>
            <a:r>
              <a:rPr lang="en-US" sz="3000" dirty="0"/>
              <a:t>Achieving full membership can take months if not </a:t>
            </a:r>
            <a:r>
              <a:rPr lang="en-US" sz="3000" dirty="0" smtClean="0"/>
              <a:t>years</a:t>
            </a:r>
            <a:endParaRPr lang="en-US" sz="3000" dirty="0"/>
          </a:p>
          <a:p>
            <a:pPr lvl="1"/>
            <a:r>
              <a:rPr lang="en-US" sz="3000" dirty="0" smtClean="0"/>
              <a:t>Membership recruitment</a:t>
            </a:r>
          </a:p>
          <a:p>
            <a:pPr lvl="2"/>
            <a:r>
              <a:rPr lang="en-US" sz="2600" dirty="0" smtClean="0"/>
              <a:t>To grow the community</a:t>
            </a:r>
          </a:p>
          <a:p>
            <a:pPr marL="914400" lvl="2" indent="0">
              <a:buNone/>
            </a:pPr>
            <a:endParaRPr lang="en-US" dirty="0" smtClean="0"/>
          </a:p>
          <a:p>
            <a:pPr lvl="1"/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2312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105400"/>
          </a:xfrm>
        </p:spPr>
        <p:txBody>
          <a:bodyPr>
            <a:normAutofit fontScale="92500" lnSpcReduction="20000"/>
          </a:bodyPr>
          <a:lstStyle/>
          <a:p>
            <a:pPr marL="514350" indent="-514350">
              <a:buFont typeface="+mj-lt"/>
              <a:buAutoNum type="arabicPeriod" startAt="3"/>
            </a:pPr>
            <a:r>
              <a:rPr lang="en-US" sz="3500" dirty="0" smtClean="0"/>
              <a:t>Establish membership process (contd.)</a:t>
            </a:r>
          </a:p>
          <a:p>
            <a:pPr lvl="1"/>
            <a:r>
              <a:rPr lang="en-US" sz="3000" dirty="0" smtClean="0"/>
              <a:t>Multi </a:t>
            </a:r>
            <a:r>
              <a:rPr lang="en-US" sz="3000" dirty="0"/>
              <a:t>tier membership process becoming more </a:t>
            </a:r>
            <a:r>
              <a:rPr lang="en-US" sz="3000" dirty="0" smtClean="0"/>
              <a:t>popular.</a:t>
            </a:r>
          </a:p>
          <a:p>
            <a:pPr lvl="2"/>
            <a:r>
              <a:rPr lang="en-US" sz="2600" dirty="0" smtClean="0"/>
              <a:t>Minimum &amp; maximum time periods for each level</a:t>
            </a:r>
          </a:p>
          <a:p>
            <a:pPr lvl="2"/>
            <a:r>
              <a:rPr lang="en-US" sz="2600" dirty="0" smtClean="0"/>
              <a:t>Increased financial commitment, i.e. membership dues</a:t>
            </a:r>
          </a:p>
          <a:p>
            <a:pPr lvl="2"/>
            <a:r>
              <a:rPr lang="en-US" sz="2600" dirty="0" smtClean="0"/>
              <a:t>Meeting &amp; work commitments</a:t>
            </a:r>
          </a:p>
          <a:p>
            <a:pPr lvl="2"/>
            <a:r>
              <a:rPr lang="en-US" sz="2600" dirty="0" smtClean="0"/>
              <a:t>Increased privileges, i.e. participation in decision-making</a:t>
            </a:r>
            <a:endParaRPr lang="en-US" sz="2600" dirty="0"/>
          </a:p>
          <a:p>
            <a:pPr lvl="1"/>
            <a:r>
              <a:rPr lang="en-US" sz="3000" dirty="0"/>
              <a:t>Achieving full membership can take months if not </a:t>
            </a:r>
            <a:r>
              <a:rPr lang="en-US" sz="3000" dirty="0" smtClean="0"/>
              <a:t>years</a:t>
            </a:r>
            <a:endParaRPr lang="en-US" sz="3000" dirty="0"/>
          </a:p>
          <a:p>
            <a:pPr lvl="1"/>
            <a:r>
              <a:rPr lang="en-US" sz="3000" dirty="0" smtClean="0"/>
              <a:t>Membership recruitment</a:t>
            </a:r>
          </a:p>
          <a:p>
            <a:pPr lvl="2"/>
            <a:r>
              <a:rPr lang="en-US" sz="2600" dirty="0" smtClean="0"/>
              <a:t>To grow the community</a:t>
            </a:r>
          </a:p>
          <a:p>
            <a:pPr lvl="2"/>
            <a:r>
              <a:rPr lang="en-US" sz="2600" dirty="0" smtClean="0"/>
              <a:t>To find key skill sets and expertise</a:t>
            </a:r>
          </a:p>
          <a:p>
            <a:pPr lvl="2"/>
            <a:endParaRPr lang="en-US" dirty="0" smtClean="0"/>
          </a:p>
          <a:p>
            <a:pPr lvl="1"/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7855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lvl="1" indent="-514350">
              <a:buFont typeface="+mj-lt"/>
              <a:buAutoNum type="arabicPeriod" startAt="4"/>
            </a:pPr>
            <a:r>
              <a:rPr lang="en-US" sz="3500" dirty="0"/>
              <a:t>Create legal </a:t>
            </a:r>
            <a:r>
              <a:rPr lang="en-US" sz="3500" dirty="0" smtClean="0"/>
              <a:t>entity</a:t>
            </a:r>
          </a:p>
          <a:p>
            <a:pPr marL="742950" lvl="2" indent="-342900"/>
            <a:r>
              <a:rPr lang="en-US" sz="3000" dirty="0" smtClean="0"/>
              <a:t>Group to </a:t>
            </a:r>
            <a:r>
              <a:rPr lang="en-US" sz="3000" dirty="0"/>
              <a:t>act as a single entity (legally a person) and recognized as such in law </a:t>
            </a:r>
            <a:endParaRPr lang="en-US" sz="3000" dirty="0" smtClean="0"/>
          </a:p>
        </p:txBody>
      </p:sp>
    </p:spTree>
    <p:extLst>
      <p:ext uri="{BB962C8B-B14F-4D97-AF65-F5344CB8AC3E}">
        <p14:creationId xmlns:p14="http://schemas.microsoft.com/office/powerpoint/2010/main" val="4080895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lvl="1" indent="-514350">
              <a:buFont typeface="+mj-lt"/>
              <a:buAutoNum type="arabicPeriod" startAt="4"/>
            </a:pPr>
            <a:r>
              <a:rPr lang="en-US" sz="3500" dirty="0"/>
              <a:t>Create legal </a:t>
            </a:r>
            <a:r>
              <a:rPr lang="en-US" sz="3500" dirty="0" smtClean="0"/>
              <a:t>entity (contd.)</a:t>
            </a:r>
          </a:p>
          <a:p>
            <a:pPr marL="742950" lvl="2" indent="-342900"/>
            <a:r>
              <a:rPr lang="en-US" sz="3000" dirty="0" smtClean="0"/>
              <a:t>Group to </a:t>
            </a:r>
            <a:r>
              <a:rPr lang="en-US" sz="3000" dirty="0"/>
              <a:t>act as a single entity (legally a person) and recognized as such in law </a:t>
            </a:r>
            <a:endParaRPr lang="en-US" sz="3000" dirty="0" smtClean="0"/>
          </a:p>
          <a:p>
            <a:pPr marL="1200150" lvl="3" indent="-342900"/>
            <a:r>
              <a:rPr lang="en-US" sz="2800" dirty="0" smtClean="0"/>
              <a:t>To own property</a:t>
            </a:r>
          </a:p>
        </p:txBody>
      </p:sp>
    </p:spTree>
    <p:extLst>
      <p:ext uri="{BB962C8B-B14F-4D97-AF65-F5344CB8AC3E}">
        <p14:creationId xmlns:p14="http://schemas.microsoft.com/office/powerpoint/2010/main" val="429223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lvl="1" indent="-514350">
              <a:buFont typeface="+mj-lt"/>
              <a:buAutoNum type="arabicPeriod" startAt="4"/>
            </a:pPr>
            <a:r>
              <a:rPr lang="en-US" sz="3500" dirty="0"/>
              <a:t>Create legal entity (contd</a:t>
            </a:r>
            <a:r>
              <a:rPr lang="en-US" sz="3500" dirty="0" smtClean="0"/>
              <a:t>.)</a:t>
            </a:r>
          </a:p>
          <a:p>
            <a:pPr marL="742950" lvl="2" indent="-342900"/>
            <a:r>
              <a:rPr lang="en-US" sz="3000" dirty="0" smtClean="0"/>
              <a:t>Group to </a:t>
            </a:r>
            <a:r>
              <a:rPr lang="en-US" sz="3000" dirty="0"/>
              <a:t>act as a single entity (legally a person) and recognized as such in law </a:t>
            </a:r>
            <a:endParaRPr lang="en-US" sz="3000" dirty="0" smtClean="0"/>
          </a:p>
          <a:p>
            <a:pPr marL="1200150" lvl="3" indent="-342900"/>
            <a:r>
              <a:rPr lang="en-US" sz="2800" dirty="0" smtClean="0"/>
              <a:t>To own property</a:t>
            </a:r>
          </a:p>
          <a:p>
            <a:pPr marL="1200150" lvl="3" indent="-342900"/>
            <a:r>
              <a:rPr lang="en-US" sz="2800" dirty="0" smtClean="0"/>
              <a:t>Enter into contracts, e.g. real estate, consultants</a:t>
            </a:r>
          </a:p>
        </p:txBody>
      </p:sp>
    </p:spTree>
    <p:extLst>
      <p:ext uri="{BB962C8B-B14F-4D97-AF65-F5344CB8AC3E}">
        <p14:creationId xmlns:p14="http://schemas.microsoft.com/office/powerpoint/2010/main" val="156047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lvl="1" indent="-514350">
              <a:buFont typeface="+mj-lt"/>
              <a:buAutoNum type="arabicPeriod" startAt="4"/>
            </a:pPr>
            <a:r>
              <a:rPr lang="en-US" sz="3500" dirty="0"/>
              <a:t>Create legal entity (contd</a:t>
            </a:r>
            <a:r>
              <a:rPr lang="en-US" sz="3500" dirty="0" smtClean="0"/>
              <a:t>.)</a:t>
            </a:r>
          </a:p>
          <a:p>
            <a:pPr marL="742950" lvl="2" indent="-342900"/>
            <a:r>
              <a:rPr lang="en-US" sz="3000" dirty="0" smtClean="0"/>
              <a:t>Group to </a:t>
            </a:r>
            <a:r>
              <a:rPr lang="en-US" sz="3000" dirty="0"/>
              <a:t>act as a single entity (legally a person) and recognized as such in law </a:t>
            </a:r>
            <a:endParaRPr lang="en-US" sz="3000" dirty="0" smtClean="0"/>
          </a:p>
          <a:p>
            <a:pPr marL="1200150" lvl="3" indent="-342900"/>
            <a:r>
              <a:rPr lang="en-US" sz="2800" dirty="0" smtClean="0"/>
              <a:t>To own property</a:t>
            </a:r>
          </a:p>
          <a:p>
            <a:pPr marL="1200150" lvl="3" indent="-342900"/>
            <a:r>
              <a:rPr lang="en-US" sz="2800" dirty="0" smtClean="0"/>
              <a:t>Enter into contracts, e.g. real estate, consultants</a:t>
            </a:r>
          </a:p>
          <a:p>
            <a:pPr marL="1200150" lvl="3" indent="-342900"/>
            <a:r>
              <a:rPr lang="en-US" sz="2800" dirty="0" smtClean="0"/>
              <a:t>Purchase goods &amp; services</a:t>
            </a:r>
          </a:p>
        </p:txBody>
      </p:sp>
    </p:spTree>
    <p:extLst>
      <p:ext uri="{BB962C8B-B14F-4D97-AF65-F5344CB8AC3E}">
        <p14:creationId xmlns:p14="http://schemas.microsoft.com/office/powerpoint/2010/main" val="1219594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514350" lvl="1" indent="-514350">
              <a:buFont typeface="+mj-lt"/>
              <a:buAutoNum type="arabicPeriod" startAt="4"/>
            </a:pPr>
            <a:r>
              <a:rPr lang="en-US" sz="3500" dirty="0"/>
              <a:t>Create legal entity (contd</a:t>
            </a:r>
            <a:r>
              <a:rPr lang="en-US" sz="3500" dirty="0" smtClean="0"/>
              <a:t>.)</a:t>
            </a:r>
          </a:p>
          <a:p>
            <a:pPr marL="742950" lvl="2" indent="-342900"/>
            <a:r>
              <a:rPr lang="en-US" sz="3000" dirty="0" smtClean="0"/>
              <a:t>Group to </a:t>
            </a:r>
            <a:r>
              <a:rPr lang="en-US" sz="3000" dirty="0"/>
              <a:t>act as a single entity (legally a person) and recognized as such in law </a:t>
            </a:r>
            <a:endParaRPr lang="en-US" sz="3000" dirty="0" smtClean="0"/>
          </a:p>
          <a:p>
            <a:pPr marL="1200150" lvl="3" indent="-342900"/>
            <a:r>
              <a:rPr lang="en-US" sz="2800" dirty="0" smtClean="0"/>
              <a:t>To own property</a:t>
            </a:r>
          </a:p>
          <a:p>
            <a:pPr marL="1200150" lvl="3" indent="-342900"/>
            <a:r>
              <a:rPr lang="en-US" sz="2800" dirty="0" smtClean="0"/>
              <a:t>Enter into contracts, e.g. real estate, consultants</a:t>
            </a:r>
          </a:p>
          <a:p>
            <a:pPr marL="1200150" lvl="3" indent="-342900"/>
            <a:r>
              <a:rPr lang="en-US" sz="2800" dirty="0" smtClean="0"/>
              <a:t>Purchase goods &amp; services</a:t>
            </a:r>
          </a:p>
          <a:p>
            <a:pPr marL="1200150" lvl="3" indent="-342900"/>
            <a:r>
              <a:rPr lang="en-US" sz="2800" dirty="0" smtClean="0"/>
              <a:t>Establish bank account, e.g. borrow money, deposit membership dues, pay consulting fees</a:t>
            </a:r>
          </a:p>
        </p:txBody>
      </p:sp>
    </p:spTree>
    <p:extLst>
      <p:ext uri="{BB962C8B-B14F-4D97-AF65-F5344CB8AC3E}">
        <p14:creationId xmlns:p14="http://schemas.microsoft.com/office/powerpoint/2010/main" val="1044488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76800"/>
          </a:xfrm>
        </p:spPr>
        <p:txBody>
          <a:bodyPr>
            <a:normAutofit lnSpcReduction="10000"/>
          </a:bodyPr>
          <a:lstStyle/>
          <a:p>
            <a:pPr marL="514350" lvl="1" indent="-514350">
              <a:buFont typeface="+mj-lt"/>
              <a:buAutoNum type="arabicPeriod" startAt="4"/>
            </a:pPr>
            <a:r>
              <a:rPr lang="en-US" sz="3500" dirty="0"/>
              <a:t>Create legal entity (contd</a:t>
            </a:r>
            <a:r>
              <a:rPr lang="en-US" sz="3500" dirty="0" smtClean="0"/>
              <a:t>.)</a:t>
            </a:r>
          </a:p>
          <a:p>
            <a:pPr marL="742950" lvl="2" indent="-342900"/>
            <a:r>
              <a:rPr lang="en-US" sz="3000" dirty="0" smtClean="0"/>
              <a:t>Group to </a:t>
            </a:r>
            <a:r>
              <a:rPr lang="en-US" sz="3000" dirty="0"/>
              <a:t>act as a single entity (legally a person) and recognized as such in law </a:t>
            </a:r>
          </a:p>
          <a:p>
            <a:pPr marL="1200150" lvl="3" indent="-342900"/>
            <a:r>
              <a:rPr lang="en-US" sz="2800" dirty="0" smtClean="0"/>
              <a:t>To own property</a:t>
            </a:r>
          </a:p>
          <a:p>
            <a:pPr marL="1200150" lvl="3" indent="-342900"/>
            <a:r>
              <a:rPr lang="en-US" sz="2800" dirty="0" smtClean="0"/>
              <a:t>Enter into contracts, e.g. real estate, consultants</a:t>
            </a:r>
          </a:p>
          <a:p>
            <a:pPr marL="1200150" lvl="3" indent="-342900"/>
            <a:r>
              <a:rPr lang="en-US" sz="2800" dirty="0" smtClean="0"/>
              <a:t>Purchase goods &amp; services</a:t>
            </a:r>
          </a:p>
          <a:p>
            <a:pPr marL="1200150" lvl="3" indent="-342900"/>
            <a:r>
              <a:rPr lang="en-US" sz="2800" dirty="0" smtClean="0"/>
              <a:t>Establish bank account, e.g. borrow money, deposit membership dues, pay consulting fees</a:t>
            </a:r>
          </a:p>
          <a:p>
            <a:pPr marL="1200150" lvl="3" indent="-342900"/>
            <a:r>
              <a:rPr lang="en-US" sz="2800" dirty="0" smtClean="0"/>
              <a:t>Limited liability protection</a:t>
            </a:r>
          </a:p>
        </p:txBody>
      </p:sp>
    </p:spTree>
    <p:extLst>
      <p:ext uri="{BB962C8B-B14F-4D97-AF65-F5344CB8AC3E}">
        <p14:creationId xmlns:p14="http://schemas.microsoft.com/office/powerpoint/2010/main" val="2947709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lvl="1" indent="-514350">
              <a:buFont typeface="+mj-lt"/>
              <a:buAutoNum type="arabicPeriod" startAt="4"/>
            </a:pPr>
            <a:r>
              <a:rPr lang="en-US" sz="3200" dirty="0"/>
              <a:t>Create legal </a:t>
            </a:r>
            <a:r>
              <a:rPr lang="en-US" sz="3200" dirty="0" smtClean="0"/>
              <a:t>entity (contd.)</a:t>
            </a:r>
          </a:p>
          <a:p>
            <a:pPr marL="742950" lvl="2" indent="-342900"/>
            <a:r>
              <a:rPr lang="en-US" sz="2800" dirty="0"/>
              <a:t>Examples of legal entities include homeowners </a:t>
            </a:r>
            <a:r>
              <a:rPr lang="en-US" sz="2800" dirty="0" smtClean="0"/>
              <a:t>associations, </a:t>
            </a:r>
            <a:r>
              <a:rPr lang="en-US" sz="2800" dirty="0"/>
              <a:t>limited liability </a:t>
            </a:r>
            <a:r>
              <a:rPr lang="en-US" sz="2800" dirty="0" smtClean="0"/>
              <a:t>corporations, </a:t>
            </a:r>
            <a:r>
              <a:rPr lang="en-US" sz="2800" dirty="0"/>
              <a:t>501c3 </a:t>
            </a:r>
            <a:r>
              <a:rPr lang="en-US" sz="2800" dirty="0" smtClean="0"/>
              <a:t>nonprofits,  and housing cooperatives</a:t>
            </a:r>
            <a:endParaRPr lang="en-US" sz="2800" dirty="0"/>
          </a:p>
          <a:p>
            <a:pPr marL="400050" lvl="2" indent="0">
              <a:buNone/>
            </a:pPr>
            <a:endParaRPr lang="en-US" sz="2800" dirty="0" smtClean="0"/>
          </a:p>
          <a:p>
            <a:pPr marL="1200150" lvl="3" indent="-342900"/>
            <a:endParaRPr lang="en-US" dirty="0" smtClean="0"/>
          </a:p>
          <a:p>
            <a:pPr marL="742950" lvl="2" indent="-342900"/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69185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lvl="1" indent="-514350">
              <a:buFont typeface="+mj-lt"/>
              <a:buAutoNum type="arabicPeriod" startAt="4"/>
            </a:pPr>
            <a:r>
              <a:rPr lang="en-US" sz="3200" dirty="0"/>
              <a:t>Create legal </a:t>
            </a:r>
            <a:r>
              <a:rPr lang="en-US" sz="3200" dirty="0" smtClean="0"/>
              <a:t>entity (contd.)</a:t>
            </a:r>
          </a:p>
          <a:p>
            <a:pPr marL="742950" lvl="2" indent="-342900"/>
            <a:r>
              <a:rPr lang="en-US" sz="2800" dirty="0"/>
              <a:t>Examples of legal entities include homeowners </a:t>
            </a:r>
            <a:r>
              <a:rPr lang="en-US" sz="2800" dirty="0" smtClean="0"/>
              <a:t>associations, </a:t>
            </a:r>
            <a:r>
              <a:rPr lang="en-US" sz="2800" dirty="0"/>
              <a:t>limited liability </a:t>
            </a:r>
            <a:r>
              <a:rPr lang="en-US" sz="2800" dirty="0" smtClean="0"/>
              <a:t>corporations, </a:t>
            </a:r>
            <a:r>
              <a:rPr lang="en-US" sz="2800" dirty="0"/>
              <a:t>501c3 </a:t>
            </a:r>
            <a:r>
              <a:rPr lang="en-US" sz="2800" dirty="0" smtClean="0"/>
              <a:t>nonprofits,  and housing cooperatives</a:t>
            </a:r>
            <a:endParaRPr lang="en-US" sz="2800" dirty="0"/>
          </a:p>
          <a:p>
            <a:pPr marL="742950" lvl="2" indent="-342900"/>
            <a:r>
              <a:rPr lang="en-US" sz="2800" dirty="0" smtClean="0"/>
              <a:t>Choice of legal entity dictated by state law and the group’s goals &amp; objectives</a:t>
            </a:r>
          </a:p>
          <a:p>
            <a:pPr marL="400050" lvl="2" indent="0">
              <a:buNone/>
            </a:pPr>
            <a:endParaRPr lang="en-US" sz="2800" dirty="0" smtClean="0"/>
          </a:p>
          <a:p>
            <a:pPr marL="1200150" lvl="3" indent="-342900"/>
            <a:endParaRPr lang="en-US" dirty="0" smtClean="0"/>
          </a:p>
          <a:p>
            <a:pPr marL="742950" lvl="2" indent="-342900"/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4457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to Start an Ecovillage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00600"/>
          </a:xfrm>
        </p:spPr>
        <p:txBody>
          <a:bodyPr>
            <a:normAutofit/>
          </a:bodyPr>
          <a:lstStyle/>
          <a:p>
            <a:r>
              <a:rPr lang="en-US" dirty="0" smtClean="0"/>
              <a:t>What is an ecovillage? (contd.)</a:t>
            </a:r>
          </a:p>
          <a:p>
            <a:pPr lvl="1"/>
            <a:r>
              <a:rPr lang="en-US" dirty="0" smtClean="0"/>
              <a:t>Villages </a:t>
            </a:r>
            <a:r>
              <a:rPr lang="en-US" dirty="0"/>
              <a:t>were the primary mode of human settlement for thousands of years.</a:t>
            </a:r>
          </a:p>
          <a:p>
            <a:endParaRPr lang="en-US" dirty="0" smtClean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3371850"/>
            <a:ext cx="4038600" cy="302895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4225" y="3324225"/>
            <a:ext cx="406400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4673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lvl="1" indent="-514350">
              <a:buFont typeface="+mj-lt"/>
              <a:buAutoNum type="arabicPeriod" startAt="4"/>
            </a:pPr>
            <a:r>
              <a:rPr lang="en-US" sz="3200" dirty="0"/>
              <a:t>Create legal </a:t>
            </a:r>
            <a:r>
              <a:rPr lang="en-US" sz="3200" dirty="0" smtClean="0"/>
              <a:t>entity (contd.)</a:t>
            </a:r>
          </a:p>
          <a:p>
            <a:pPr marL="742950" lvl="2" indent="-342900"/>
            <a:r>
              <a:rPr lang="en-US" sz="2800" dirty="0"/>
              <a:t>Examples of legal entities include homeowners </a:t>
            </a:r>
            <a:r>
              <a:rPr lang="en-US" sz="2800" dirty="0" smtClean="0"/>
              <a:t>associations, </a:t>
            </a:r>
            <a:r>
              <a:rPr lang="en-US" sz="2800" dirty="0"/>
              <a:t>limited liability </a:t>
            </a:r>
            <a:r>
              <a:rPr lang="en-US" sz="2800" dirty="0" smtClean="0"/>
              <a:t>corporations, </a:t>
            </a:r>
            <a:r>
              <a:rPr lang="en-US" sz="2800" dirty="0"/>
              <a:t>501c3 </a:t>
            </a:r>
            <a:r>
              <a:rPr lang="en-US" sz="2800" dirty="0" smtClean="0"/>
              <a:t>nonprofits,  and housing cooperatives</a:t>
            </a:r>
            <a:endParaRPr lang="en-US" sz="2800" dirty="0"/>
          </a:p>
          <a:p>
            <a:pPr marL="742950" lvl="2" indent="-342900"/>
            <a:r>
              <a:rPr lang="en-US" sz="2800" dirty="0" smtClean="0"/>
              <a:t>Choice of legal entity dictated by state law and the group’s goals &amp; objectives</a:t>
            </a:r>
          </a:p>
          <a:p>
            <a:pPr marL="742950" lvl="2" indent="-342900"/>
            <a:r>
              <a:rPr lang="en-US" sz="2800" dirty="0" smtClean="0"/>
              <a:t>Multiple legal entities can be created with each uniquely suited to achieve a special purpose</a:t>
            </a:r>
          </a:p>
          <a:p>
            <a:pPr marL="400050" lvl="2" indent="0">
              <a:buNone/>
            </a:pPr>
            <a:endParaRPr lang="en-US" sz="2800" dirty="0" smtClean="0"/>
          </a:p>
          <a:p>
            <a:pPr marL="1200150" lvl="3" indent="-342900"/>
            <a:endParaRPr lang="en-US" dirty="0" smtClean="0"/>
          </a:p>
          <a:p>
            <a:pPr marL="742950" lvl="2" indent="-342900"/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97231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29200"/>
          </a:xfrm>
        </p:spPr>
        <p:txBody>
          <a:bodyPr>
            <a:normAutofit fontScale="92500" lnSpcReduction="10000"/>
          </a:bodyPr>
          <a:lstStyle/>
          <a:p>
            <a:pPr marL="514350" lvl="1" indent="-514350">
              <a:buFont typeface="+mj-lt"/>
              <a:buAutoNum type="arabicPeriod" startAt="4"/>
            </a:pPr>
            <a:r>
              <a:rPr lang="en-US" sz="3200" dirty="0"/>
              <a:t>Create legal </a:t>
            </a:r>
            <a:r>
              <a:rPr lang="en-US" sz="3200" dirty="0" smtClean="0"/>
              <a:t>entity (contd.)</a:t>
            </a:r>
          </a:p>
          <a:p>
            <a:pPr marL="742950" lvl="2" indent="-342900"/>
            <a:r>
              <a:rPr lang="en-US" sz="2800" dirty="0"/>
              <a:t>Examples of legal entities include homeowners </a:t>
            </a:r>
            <a:r>
              <a:rPr lang="en-US" sz="2800" dirty="0" smtClean="0"/>
              <a:t>associations, </a:t>
            </a:r>
            <a:r>
              <a:rPr lang="en-US" sz="2800" dirty="0"/>
              <a:t>limited liability </a:t>
            </a:r>
            <a:r>
              <a:rPr lang="en-US" sz="2800" dirty="0" smtClean="0"/>
              <a:t>corporations, </a:t>
            </a:r>
            <a:r>
              <a:rPr lang="en-US" sz="2800" dirty="0"/>
              <a:t>501c3 </a:t>
            </a:r>
            <a:r>
              <a:rPr lang="en-US" sz="2800" dirty="0" smtClean="0"/>
              <a:t>nonprofits,  and housing cooperatives</a:t>
            </a:r>
            <a:endParaRPr lang="en-US" sz="2800" dirty="0"/>
          </a:p>
          <a:p>
            <a:pPr marL="742950" lvl="2" indent="-342900"/>
            <a:r>
              <a:rPr lang="en-US" sz="2800" dirty="0" smtClean="0"/>
              <a:t>Choice of legal entity dictated by state law and the group’s goals &amp; objectives</a:t>
            </a:r>
          </a:p>
          <a:p>
            <a:pPr marL="742950" lvl="2" indent="-342900"/>
            <a:r>
              <a:rPr lang="en-US" sz="2800" dirty="0" smtClean="0"/>
              <a:t>Multiple legal entities can be created with each uniquely suited to achieve a special purpose</a:t>
            </a:r>
          </a:p>
          <a:p>
            <a:pPr marL="742950" lvl="2" indent="-342900"/>
            <a:r>
              <a:rPr lang="en-US" sz="2800" dirty="0" smtClean="0"/>
              <a:t>Example: a nonprofit corporation to hold the land in common, e.g. land trust; a housing cooperative for choosing members; a limited liability corporation for community design and construction.</a:t>
            </a:r>
          </a:p>
          <a:p>
            <a:pPr marL="742950" lvl="2" indent="-342900"/>
            <a:endParaRPr lang="en-US" sz="2800" dirty="0" smtClean="0"/>
          </a:p>
          <a:p>
            <a:pPr marL="1200150" lvl="3" indent="-342900"/>
            <a:endParaRPr lang="en-US" dirty="0" smtClean="0"/>
          </a:p>
          <a:p>
            <a:pPr marL="742950" lvl="2" indent="-342900"/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30513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lvl="1" indent="-514350">
              <a:buFont typeface="+mj-lt"/>
              <a:buAutoNum type="arabicPeriod" startAt="4"/>
            </a:pPr>
            <a:r>
              <a:rPr lang="en-US" sz="3200" dirty="0"/>
              <a:t>Create legal entity (contd.)</a:t>
            </a:r>
          </a:p>
          <a:p>
            <a:pPr lvl="1"/>
            <a:r>
              <a:rPr lang="en-US" dirty="0" smtClean="0"/>
              <a:t>Land trusts</a:t>
            </a:r>
          </a:p>
        </p:txBody>
      </p:sp>
    </p:spTree>
    <p:extLst>
      <p:ext uri="{BB962C8B-B14F-4D97-AF65-F5344CB8AC3E}">
        <p14:creationId xmlns:p14="http://schemas.microsoft.com/office/powerpoint/2010/main" val="19092719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lvl="1" indent="-514350">
              <a:buFont typeface="+mj-lt"/>
              <a:buAutoNum type="arabicPeriod" startAt="4"/>
            </a:pPr>
            <a:r>
              <a:rPr lang="en-US" sz="3200" dirty="0"/>
              <a:t>Create legal entity (contd.)</a:t>
            </a:r>
          </a:p>
          <a:p>
            <a:pPr lvl="1"/>
            <a:r>
              <a:rPr lang="en-US" dirty="0" smtClean="0"/>
              <a:t>Land trusts</a:t>
            </a:r>
          </a:p>
          <a:p>
            <a:pPr lvl="2"/>
            <a:r>
              <a:rPr lang="en-US" dirty="0" smtClean="0"/>
              <a:t>Not a legal entity</a:t>
            </a:r>
          </a:p>
        </p:txBody>
      </p:sp>
    </p:spTree>
    <p:extLst>
      <p:ext uri="{BB962C8B-B14F-4D97-AF65-F5344CB8AC3E}">
        <p14:creationId xmlns:p14="http://schemas.microsoft.com/office/powerpoint/2010/main" val="3961738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lvl="1" indent="-514350">
              <a:buFont typeface="+mj-lt"/>
              <a:buAutoNum type="arabicPeriod" startAt="4"/>
            </a:pPr>
            <a:r>
              <a:rPr lang="en-US" sz="3200" dirty="0"/>
              <a:t>Create legal entity (contd.)</a:t>
            </a:r>
          </a:p>
          <a:p>
            <a:pPr lvl="1"/>
            <a:r>
              <a:rPr lang="en-US" dirty="0" smtClean="0"/>
              <a:t>Land trusts</a:t>
            </a:r>
          </a:p>
          <a:p>
            <a:pPr lvl="2"/>
            <a:r>
              <a:rPr lang="en-US" dirty="0" smtClean="0"/>
              <a:t>Not a legal entity</a:t>
            </a:r>
          </a:p>
          <a:p>
            <a:pPr lvl="2"/>
            <a:r>
              <a:rPr lang="en-US" dirty="0" smtClean="0"/>
              <a:t>To protect land from undesirable future uses and preserve land for desirable purposes, e.g. affordability</a:t>
            </a:r>
          </a:p>
        </p:txBody>
      </p:sp>
    </p:spTree>
    <p:extLst>
      <p:ext uri="{BB962C8B-B14F-4D97-AF65-F5344CB8AC3E}">
        <p14:creationId xmlns:p14="http://schemas.microsoft.com/office/powerpoint/2010/main" val="3506563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lvl="1" indent="-514350">
              <a:buFont typeface="+mj-lt"/>
              <a:buAutoNum type="arabicPeriod" startAt="4"/>
            </a:pPr>
            <a:r>
              <a:rPr lang="en-US" sz="3200" dirty="0"/>
              <a:t>Create legal entity (contd.)</a:t>
            </a:r>
          </a:p>
          <a:p>
            <a:pPr lvl="1"/>
            <a:r>
              <a:rPr lang="en-US" dirty="0" smtClean="0"/>
              <a:t>Land trusts</a:t>
            </a:r>
          </a:p>
          <a:p>
            <a:pPr lvl="2"/>
            <a:r>
              <a:rPr lang="en-US" dirty="0" smtClean="0"/>
              <a:t>Not a legal entity</a:t>
            </a:r>
          </a:p>
          <a:p>
            <a:pPr lvl="2"/>
            <a:r>
              <a:rPr lang="en-US" dirty="0" smtClean="0"/>
              <a:t>To protect land from undesirable future uses and preserve land for desirable purposes, e.g. affordability</a:t>
            </a:r>
          </a:p>
          <a:p>
            <a:pPr lvl="2"/>
            <a:r>
              <a:rPr lang="en-US" dirty="0" smtClean="0"/>
              <a:t>Can </a:t>
            </a:r>
            <a:r>
              <a:rPr lang="en-US" dirty="0"/>
              <a:t>be private or a CLT (community land trust</a:t>
            </a:r>
            <a:r>
              <a:rPr lang="en-US" dirty="0" smtClean="0"/>
              <a:t>). Private can be revocable, whereas a CLT is irrevocable.</a:t>
            </a:r>
          </a:p>
        </p:txBody>
      </p:sp>
    </p:spTree>
    <p:extLst>
      <p:ext uri="{BB962C8B-B14F-4D97-AF65-F5344CB8AC3E}">
        <p14:creationId xmlns:p14="http://schemas.microsoft.com/office/powerpoint/2010/main" val="2895892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lvl="1" indent="-514350">
              <a:buFont typeface="+mj-lt"/>
              <a:buAutoNum type="arabicPeriod" startAt="4"/>
            </a:pPr>
            <a:r>
              <a:rPr lang="en-US" sz="3200" dirty="0"/>
              <a:t>Create legal entity (contd.)</a:t>
            </a:r>
          </a:p>
          <a:p>
            <a:pPr lvl="1"/>
            <a:r>
              <a:rPr lang="en-US" dirty="0" smtClean="0"/>
              <a:t>Land trusts</a:t>
            </a:r>
          </a:p>
          <a:p>
            <a:pPr lvl="2"/>
            <a:r>
              <a:rPr lang="en-US" dirty="0" smtClean="0"/>
              <a:t>Not a legal entity</a:t>
            </a:r>
          </a:p>
          <a:p>
            <a:pPr lvl="2"/>
            <a:r>
              <a:rPr lang="en-US" dirty="0" smtClean="0"/>
              <a:t>To protect land from undesirable future uses and preserve land for desirable purposes, e.g. affordability</a:t>
            </a:r>
          </a:p>
          <a:p>
            <a:pPr lvl="2"/>
            <a:r>
              <a:rPr lang="en-US" dirty="0" smtClean="0"/>
              <a:t>Can </a:t>
            </a:r>
            <a:r>
              <a:rPr lang="en-US" dirty="0"/>
              <a:t>be private or a CLT (community land trust</a:t>
            </a:r>
            <a:r>
              <a:rPr lang="en-US" dirty="0" smtClean="0"/>
              <a:t>). Private can be revocable, whereas a CLT is irrevocable.</a:t>
            </a:r>
          </a:p>
          <a:p>
            <a:pPr lvl="2"/>
            <a:r>
              <a:rPr lang="en-US" dirty="0" smtClean="0"/>
              <a:t>Provide long term leases, e.g. 99 year renewable, to eligible  members for housing plots.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4754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lvl="1" indent="-514350">
              <a:buFont typeface="+mj-lt"/>
              <a:buAutoNum type="arabicPeriod" startAt="5"/>
            </a:pPr>
            <a:r>
              <a:rPr lang="en-US" sz="3200" dirty="0" smtClean="0"/>
              <a:t>Develop business plan</a:t>
            </a:r>
          </a:p>
          <a:p>
            <a:pPr marL="742950" lvl="2" indent="-342900"/>
            <a:r>
              <a:rPr lang="en-US" dirty="0" smtClean="0"/>
              <a:t>Designing, developing and operating a community is analogous to starting and operating a business</a:t>
            </a:r>
          </a:p>
          <a:p>
            <a:pPr marL="400050" lvl="2" indent="0">
              <a:buNone/>
            </a:pPr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8006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lvl="1" indent="-514350">
              <a:buFont typeface="+mj-lt"/>
              <a:buAutoNum type="arabicPeriod" startAt="5"/>
            </a:pPr>
            <a:r>
              <a:rPr lang="en-US" sz="3200" dirty="0" smtClean="0"/>
              <a:t>Develop business plan (contd.)</a:t>
            </a:r>
          </a:p>
          <a:p>
            <a:pPr marL="742950" lvl="2" indent="-342900"/>
            <a:r>
              <a:rPr lang="en-US" dirty="0" smtClean="0"/>
              <a:t>Designing, developing and operating a community is analogous to starting and running a business</a:t>
            </a:r>
          </a:p>
          <a:p>
            <a:pPr marL="742950" lvl="2" indent="-342900"/>
            <a:r>
              <a:rPr lang="en-US" dirty="0" smtClean="0"/>
              <a:t>Planning for sustained economic viability is essential</a:t>
            </a:r>
            <a:r>
              <a:rPr lang="en-US" dirty="0"/>
              <a:t>.</a:t>
            </a:r>
            <a:endParaRPr lang="en-US" dirty="0" smtClean="0"/>
          </a:p>
          <a:p>
            <a:pPr marL="400050" lvl="2" indent="0">
              <a:buNone/>
            </a:pPr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2016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lvl="1" indent="-514350">
              <a:buFont typeface="+mj-lt"/>
              <a:buAutoNum type="arabicPeriod" startAt="5"/>
            </a:pPr>
            <a:r>
              <a:rPr lang="en-US" sz="3200" dirty="0" smtClean="0"/>
              <a:t>Develop business plan (contd.)</a:t>
            </a:r>
          </a:p>
          <a:p>
            <a:pPr marL="742950" lvl="2" indent="-342900"/>
            <a:r>
              <a:rPr lang="en-US" dirty="0" smtClean="0"/>
              <a:t>Designing, developing and operating a community is analogous to starting and running a business</a:t>
            </a:r>
          </a:p>
          <a:p>
            <a:pPr marL="742950" lvl="2" indent="-342900"/>
            <a:r>
              <a:rPr lang="en-US" dirty="0" smtClean="0"/>
              <a:t>Planning for sustained economic viability is essential</a:t>
            </a:r>
            <a:r>
              <a:rPr lang="en-US" dirty="0"/>
              <a:t>.</a:t>
            </a:r>
            <a:endParaRPr lang="en-US" dirty="0" smtClean="0"/>
          </a:p>
          <a:p>
            <a:pPr marL="742950" lvl="2" indent="-342900"/>
            <a:r>
              <a:rPr lang="en-US" dirty="0" smtClean="0"/>
              <a:t>Establish budget which reflects realistic achievable goals</a:t>
            </a:r>
          </a:p>
          <a:p>
            <a:pPr marL="400050" lvl="2" indent="0">
              <a:buNone/>
            </a:pPr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5437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Dancing Rabbit Ecovillage_ an introduction.mp4.mp4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447800" y="1447800"/>
            <a:ext cx="6237270" cy="4678363"/>
          </a:xfrm>
        </p:spPr>
      </p:pic>
    </p:spTree>
    <p:extLst>
      <p:ext uri="{BB962C8B-B14F-4D97-AF65-F5344CB8AC3E}">
        <p14:creationId xmlns:p14="http://schemas.microsoft.com/office/powerpoint/2010/main" val="42611011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lvl="1" indent="-514350">
              <a:buFont typeface="+mj-lt"/>
              <a:buAutoNum type="arabicPeriod" startAt="5"/>
            </a:pPr>
            <a:r>
              <a:rPr lang="en-US" sz="3200" dirty="0" smtClean="0"/>
              <a:t>Develop business plan (contd.)</a:t>
            </a:r>
          </a:p>
          <a:p>
            <a:pPr marL="742950" lvl="2" indent="-342900"/>
            <a:r>
              <a:rPr lang="en-US" dirty="0" smtClean="0"/>
              <a:t>Designing, developing and operating a community is analogous to starting and running a business</a:t>
            </a:r>
          </a:p>
          <a:p>
            <a:pPr marL="742950" lvl="2" indent="-342900"/>
            <a:r>
              <a:rPr lang="en-US" dirty="0" smtClean="0"/>
              <a:t>Planning for sustained economic viability is essential</a:t>
            </a:r>
            <a:r>
              <a:rPr lang="en-US" dirty="0"/>
              <a:t>.</a:t>
            </a:r>
            <a:endParaRPr lang="en-US" dirty="0" smtClean="0"/>
          </a:p>
          <a:p>
            <a:pPr marL="742950" lvl="2" indent="-342900"/>
            <a:r>
              <a:rPr lang="en-US" dirty="0" smtClean="0"/>
              <a:t>Establish budget which reflects realistic achievable goals</a:t>
            </a:r>
          </a:p>
          <a:p>
            <a:pPr marL="742950" lvl="2" indent="-342900"/>
            <a:r>
              <a:rPr lang="en-US" dirty="0" smtClean="0"/>
              <a:t>Considerations</a:t>
            </a:r>
          </a:p>
          <a:p>
            <a:pPr marL="400050" lvl="2" indent="0">
              <a:buNone/>
            </a:pPr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6526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lvl="1" indent="-514350">
              <a:buFont typeface="+mj-lt"/>
              <a:buAutoNum type="arabicPeriod" startAt="5"/>
            </a:pPr>
            <a:r>
              <a:rPr lang="en-US" sz="3200" dirty="0" smtClean="0"/>
              <a:t>Develop business plan (contd.)</a:t>
            </a:r>
          </a:p>
          <a:p>
            <a:pPr marL="742950" lvl="2" indent="-342900"/>
            <a:r>
              <a:rPr lang="en-US" dirty="0" smtClean="0"/>
              <a:t>Designing, developing and operating a community is analogous to starting and running a business</a:t>
            </a:r>
          </a:p>
          <a:p>
            <a:pPr marL="742950" lvl="2" indent="-342900"/>
            <a:r>
              <a:rPr lang="en-US" dirty="0" smtClean="0"/>
              <a:t>Planning for sustained economic viability is essential</a:t>
            </a:r>
            <a:r>
              <a:rPr lang="en-US" dirty="0"/>
              <a:t>.</a:t>
            </a:r>
            <a:endParaRPr lang="en-US" dirty="0" smtClean="0"/>
          </a:p>
          <a:p>
            <a:pPr marL="742950" lvl="2" indent="-342900"/>
            <a:r>
              <a:rPr lang="en-US" dirty="0" smtClean="0"/>
              <a:t>Establish budget which reflects realistic achievable goals</a:t>
            </a:r>
          </a:p>
          <a:p>
            <a:pPr marL="742950" lvl="2" indent="-342900"/>
            <a:r>
              <a:rPr lang="en-US" dirty="0" smtClean="0"/>
              <a:t>Considerations</a:t>
            </a:r>
          </a:p>
          <a:p>
            <a:pPr marL="1200150" lvl="3" indent="-342900"/>
            <a:r>
              <a:rPr lang="en-US" dirty="0"/>
              <a:t>Cost of real estate and its development</a:t>
            </a:r>
          </a:p>
          <a:p>
            <a:pPr marL="400050" lvl="2" indent="0">
              <a:buNone/>
            </a:pPr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40140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lvl="1" indent="-514350">
              <a:buFont typeface="+mj-lt"/>
              <a:buAutoNum type="arabicPeriod" startAt="5"/>
            </a:pPr>
            <a:r>
              <a:rPr lang="en-US" sz="3200" dirty="0" smtClean="0"/>
              <a:t>Develop business plan (contd.)</a:t>
            </a:r>
          </a:p>
          <a:p>
            <a:pPr marL="742950" lvl="2" indent="-342900"/>
            <a:r>
              <a:rPr lang="en-US" dirty="0" smtClean="0"/>
              <a:t>Designing, developing and operating a community is analogous to starting and running a business</a:t>
            </a:r>
          </a:p>
          <a:p>
            <a:pPr marL="742950" lvl="2" indent="-342900"/>
            <a:r>
              <a:rPr lang="en-US" dirty="0" smtClean="0"/>
              <a:t>Planning for sustained economic viability is essential</a:t>
            </a:r>
            <a:r>
              <a:rPr lang="en-US" dirty="0"/>
              <a:t>.</a:t>
            </a:r>
            <a:endParaRPr lang="en-US" dirty="0" smtClean="0"/>
          </a:p>
          <a:p>
            <a:pPr marL="742950" lvl="2" indent="-342900"/>
            <a:r>
              <a:rPr lang="en-US" dirty="0" smtClean="0"/>
              <a:t>Establish budget which reflects realistic achievable goals</a:t>
            </a:r>
          </a:p>
          <a:p>
            <a:pPr marL="742950" lvl="2" indent="-342900"/>
            <a:r>
              <a:rPr lang="en-US" dirty="0" smtClean="0"/>
              <a:t>Considerations</a:t>
            </a:r>
          </a:p>
          <a:p>
            <a:pPr marL="1200150" lvl="3" indent="-342900"/>
            <a:r>
              <a:rPr lang="en-US" dirty="0"/>
              <a:t>Cost of real estate and its development</a:t>
            </a:r>
          </a:p>
          <a:p>
            <a:pPr marL="1200150" lvl="3" indent="-342900"/>
            <a:r>
              <a:rPr lang="en-US" dirty="0" smtClean="0"/>
              <a:t>Proximity to job market</a:t>
            </a:r>
          </a:p>
          <a:p>
            <a:pPr marL="400050" lvl="2" indent="0">
              <a:buNone/>
            </a:pPr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7814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lvl="1" indent="-514350">
              <a:buFont typeface="+mj-lt"/>
              <a:buAutoNum type="arabicPeriod" startAt="5"/>
            </a:pPr>
            <a:r>
              <a:rPr lang="en-US" sz="3200" dirty="0" smtClean="0"/>
              <a:t>Develop business plan (contd.)</a:t>
            </a:r>
          </a:p>
          <a:p>
            <a:pPr marL="742950" lvl="2" indent="-342900"/>
            <a:r>
              <a:rPr lang="en-US" dirty="0" smtClean="0"/>
              <a:t>Designing, developing and operating a community is analogous to starting and running a business</a:t>
            </a:r>
          </a:p>
          <a:p>
            <a:pPr marL="742950" lvl="2" indent="-342900"/>
            <a:r>
              <a:rPr lang="en-US" dirty="0" smtClean="0"/>
              <a:t>Planning for sustained economic viability is essential</a:t>
            </a:r>
            <a:r>
              <a:rPr lang="en-US" dirty="0"/>
              <a:t>.</a:t>
            </a:r>
            <a:endParaRPr lang="en-US" dirty="0" smtClean="0"/>
          </a:p>
          <a:p>
            <a:pPr marL="742950" lvl="2" indent="-342900"/>
            <a:r>
              <a:rPr lang="en-US" dirty="0" smtClean="0"/>
              <a:t>Establish budget which reflects realistic achievable goals</a:t>
            </a:r>
          </a:p>
          <a:p>
            <a:pPr marL="742950" lvl="2" indent="-342900"/>
            <a:r>
              <a:rPr lang="en-US" dirty="0" smtClean="0"/>
              <a:t>Considerations</a:t>
            </a:r>
          </a:p>
          <a:p>
            <a:pPr marL="1200150" lvl="3" indent="-342900"/>
            <a:r>
              <a:rPr lang="en-US" dirty="0"/>
              <a:t>Cost of real estate and its development</a:t>
            </a:r>
          </a:p>
          <a:p>
            <a:pPr marL="1200150" lvl="3" indent="-342900"/>
            <a:r>
              <a:rPr lang="en-US" dirty="0" smtClean="0"/>
              <a:t>Proximity to job market</a:t>
            </a:r>
          </a:p>
          <a:p>
            <a:pPr marL="1200150" lvl="3" indent="-342900"/>
            <a:r>
              <a:rPr lang="en-US" dirty="0" smtClean="0"/>
              <a:t>Size of ecovillage</a:t>
            </a:r>
          </a:p>
          <a:p>
            <a:pPr marL="400050" lvl="2" indent="0">
              <a:buNone/>
            </a:pPr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6264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00600"/>
          </a:xfrm>
        </p:spPr>
        <p:txBody>
          <a:bodyPr>
            <a:normAutofit/>
          </a:bodyPr>
          <a:lstStyle/>
          <a:p>
            <a:pPr marL="514350" lvl="1" indent="-514350">
              <a:buFont typeface="+mj-lt"/>
              <a:buAutoNum type="arabicPeriod" startAt="5"/>
            </a:pPr>
            <a:r>
              <a:rPr lang="en-US" sz="3200" dirty="0" smtClean="0"/>
              <a:t>Develop business plan (contd.)</a:t>
            </a:r>
          </a:p>
          <a:p>
            <a:pPr marL="742950" lvl="2" indent="-342900"/>
            <a:r>
              <a:rPr lang="en-US" dirty="0" smtClean="0"/>
              <a:t>Designing, developing and operating a community is analogous to starting and running a business</a:t>
            </a:r>
          </a:p>
          <a:p>
            <a:pPr marL="742950" lvl="2" indent="-342900"/>
            <a:r>
              <a:rPr lang="en-US" dirty="0" smtClean="0"/>
              <a:t>Planning for sustained economic viability is essential</a:t>
            </a:r>
            <a:r>
              <a:rPr lang="en-US" dirty="0"/>
              <a:t>.</a:t>
            </a:r>
            <a:endParaRPr lang="en-US" dirty="0" smtClean="0"/>
          </a:p>
          <a:p>
            <a:pPr marL="742950" lvl="2" indent="-342900"/>
            <a:r>
              <a:rPr lang="en-US" dirty="0" smtClean="0"/>
              <a:t>Establish budget which reflects realistic achievable goals</a:t>
            </a:r>
          </a:p>
          <a:p>
            <a:pPr marL="742950" lvl="2" indent="-342900"/>
            <a:r>
              <a:rPr lang="en-US" dirty="0" smtClean="0"/>
              <a:t>Considerations</a:t>
            </a:r>
          </a:p>
          <a:p>
            <a:pPr marL="1200150" lvl="3" indent="-342900"/>
            <a:r>
              <a:rPr lang="en-US" dirty="0"/>
              <a:t>Cost of real estate and its development</a:t>
            </a:r>
          </a:p>
          <a:p>
            <a:pPr marL="1200150" lvl="3" indent="-342900"/>
            <a:r>
              <a:rPr lang="en-US" dirty="0" smtClean="0"/>
              <a:t>Proximity to job market</a:t>
            </a:r>
          </a:p>
          <a:p>
            <a:pPr marL="1200150" lvl="3" indent="-342900"/>
            <a:r>
              <a:rPr lang="en-US" dirty="0" smtClean="0"/>
              <a:t>Size of ecovillage</a:t>
            </a:r>
          </a:p>
          <a:p>
            <a:pPr marL="1200150" lvl="3" indent="-342900"/>
            <a:r>
              <a:rPr lang="en-US" dirty="0" smtClean="0"/>
              <a:t>Member skillsets (in-house versus hired out)</a:t>
            </a:r>
          </a:p>
          <a:p>
            <a:pPr marL="400050" lvl="2" indent="0">
              <a:buNone/>
            </a:pPr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8959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76800"/>
          </a:xfrm>
        </p:spPr>
        <p:txBody>
          <a:bodyPr>
            <a:normAutofit/>
          </a:bodyPr>
          <a:lstStyle/>
          <a:p>
            <a:pPr marL="514350" lvl="1" indent="-514350">
              <a:buFont typeface="+mj-lt"/>
              <a:buAutoNum type="arabicPeriod" startAt="5"/>
            </a:pPr>
            <a:r>
              <a:rPr lang="en-US" sz="3200" dirty="0" smtClean="0"/>
              <a:t>Develop business plan (contd.)</a:t>
            </a:r>
          </a:p>
          <a:p>
            <a:pPr marL="742950" lvl="2" indent="-342900"/>
            <a:r>
              <a:rPr lang="en-US" dirty="0" smtClean="0"/>
              <a:t>Designing, developing and operating a community is analogous to starting and running a business</a:t>
            </a:r>
          </a:p>
          <a:p>
            <a:pPr marL="742950" lvl="2" indent="-342900"/>
            <a:r>
              <a:rPr lang="en-US" dirty="0" smtClean="0"/>
              <a:t>Planning for sustained economic viability is essential</a:t>
            </a:r>
            <a:r>
              <a:rPr lang="en-US" dirty="0"/>
              <a:t>.</a:t>
            </a:r>
            <a:endParaRPr lang="en-US" dirty="0" smtClean="0"/>
          </a:p>
          <a:p>
            <a:pPr marL="742950" lvl="2" indent="-342900"/>
            <a:r>
              <a:rPr lang="en-US" dirty="0" smtClean="0"/>
              <a:t>Establish budget which reflects realistic achievable goals</a:t>
            </a:r>
          </a:p>
          <a:p>
            <a:pPr marL="742950" lvl="2" indent="-342900"/>
            <a:r>
              <a:rPr lang="en-US" dirty="0" smtClean="0"/>
              <a:t>Considerations</a:t>
            </a:r>
          </a:p>
          <a:p>
            <a:pPr marL="1200150" lvl="3" indent="-342900"/>
            <a:r>
              <a:rPr lang="en-US" dirty="0"/>
              <a:t>Cost of real estate and its development</a:t>
            </a:r>
          </a:p>
          <a:p>
            <a:pPr marL="1200150" lvl="3" indent="-342900"/>
            <a:r>
              <a:rPr lang="en-US" dirty="0" smtClean="0"/>
              <a:t>Proximity to job market</a:t>
            </a:r>
          </a:p>
          <a:p>
            <a:pPr marL="1200150" lvl="3" indent="-342900"/>
            <a:r>
              <a:rPr lang="en-US" dirty="0" smtClean="0"/>
              <a:t>Size of ecovillage</a:t>
            </a:r>
          </a:p>
          <a:p>
            <a:pPr marL="1200150" lvl="3" indent="-342900"/>
            <a:r>
              <a:rPr lang="en-US" dirty="0" smtClean="0"/>
              <a:t>Member skillsets (in-house versus hired out)</a:t>
            </a:r>
          </a:p>
          <a:p>
            <a:pPr marL="1200150" lvl="3" indent="-342900"/>
            <a:r>
              <a:rPr lang="en-US" dirty="0" smtClean="0"/>
              <a:t>Independent or shared finances</a:t>
            </a:r>
          </a:p>
          <a:p>
            <a:pPr marL="400050" lvl="2" indent="0">
              <a:buNone/>
            </a:pPr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8898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514350" lvl="1" indent="-514350">
              <a:buFont typeface="+mj-lt"/>
              <a:buAutoNum type="arabicPeriod" startAt="5"/>
            </a:pPr>
            <a:r>
              <a:rPr lang="en-US" sz="3200" dirty="0" smtClean="0"/>
              <a:t>Develop business plan (contd.)</a:t>
            </a:r>
          </a:p>
          <a:p>
            <a:pPr marL="742950" lvl="2" indent="-342900"/>
            <a:r>
              <a:rPr lang="en-US" dirty="0" smtClean="0"/>
              <a:t>Designing, developing and operating a community is analogous to starting and running a business</a:t>
            </a:r>
          </a:p>
          <a:p>
            <a:pPr marL="742950" lvl="2" indent="-342900"/>
            <a:r>
              <a:rPr lang="en-US" dirty="0" smtClean="0"/>
              <a:t>Planning for sustained economic viability is essential</a:t>
            </a:r>
            <a:r>
              <a:rPr lang="en-US" dirty="0"/>
              <a:t>.</a:t>
            </a:r>
            <a:endParaRPr lang="en-US" dirty="0" smtClean="0"/>
          </a:p>
          <a:p>
            <a:pPr marL="742950" lvl="2" indent="-342900"/>
            <a:r>
              <a:rPr lang="en-US" dirty="0" smtClean="0"/>
              <a:t>Establish budget which reflects realistic achievable goals</a:t>
            </a:r>
          </a:p>
          <a:p>
            <a:pPr marL="742950" lvl="2" indent="-342900"/>
            <a:r>
              <a:rPr lang="en-US" dirty="0" smtClean="0"/>
              <a:t>Considerations</a:t>
            </a:r>
          </a:p>
          <a:p>
            <a:pPr marL="1200150" lvl="3" indent="-342900"/>
            <a:r>
              <a:rPr lang="en-US" dirty="0"/>
              <a:t>Cost of real estate and its development</a:t>
            </a:r>
          </a:p>
          <a:p>
            <a:pPr marL="1200150" lvl="3" indent="-342900"/>
            <a:r>
              <a:rPr lang="en-US" dirty="0" smtClean="0"/>
              <a:t>Proximity to job market</a:t>
            </a:r>
          </a:p>
          <a:p>
            <a:pPr marL="1200150" lvl="3" indent="-342900"/>
            <a:r>
              <a:rPr lang="en-US" dirty="0" smtClean="0"/>
              <a:t>Size of ecovillage</a:t>
            </a:r>
          </a:p>
          <a:p>
            <a:pPr marL="1200150" lvl="3" indent="-342900"/>
            <a:r>
              <a:rPr lang="en-US" dirty="0" smtClean="0"/>
              <a:t>Member skillsets (in-house versus hired out)</a:t>
            </a:r>
          </a:p>
          <a:p>
            <a:pPr marL="1200150" lvl="3" indent="-342900"/>
            <a:r>
              <a:rPr lang="en-US" dirty="0" smtClean="0"/>
              <a:t>Independent or shared finances</a:t>
            </a:r>
          </a:p>
          <a:p>
            <a:pPr marL="1200150" lvl="3" indent="-342900"/>
            <a:r>
              <a:rPr lang="en-US" dirty="0" smtClean="0"/>
              <a:t>Community owned business(</a:t>
            </a:r>
            <a:r>
              <a:rPr lang="en-US" dirty="0" err="1" smtClean="0"/>
              <a:t>es</a:t>
            </a:r>
            <a:r>
              <a:rPr lang="en-US" dirty="0" smtClean="0"/>
              <a:t>)</a:t>
            </a:r>
          </a:p>
          <a:p>
            <a:pPr marL="742950" lvl="2" indent="-342900"/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0011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lvl="1" indent="-514350">
              <a:buFont typeface="+mj-lt"/>
              <a:buAutoNum type="arabicPeriod" startAt="5"/>
            </a:pPr>
            <a:r>
              <a:rPr lang="en-US" sz="3200" dirty="0"/>
              <a:t>Develop business </a:t>
            </a:r>
            <a:r>
              <a:rPr lang="en-US" sz="3200" dirty="0" smtClean="0"/>
              <a:t>plan (contd.)</a:t>
            </a:r>
          </a:p>
          <a:p>
            <a:pPr marL="742950" lvl="2" indent="-342900"/>
            <a:r>
              <a:rPr lang="en-US" dirty="0" smtClean="0"/>
              <a:t>Elements of a business plan relevant to planning an ecovillage or eco-community</a:t>
            </a:r>
          </a:p>
          <a:p>
            <a:pPr marL="857250" lvl="3" indent="0">
              <a:buNone/>
            </a:pPr>
            <a:endParaRPr lang="en-US" dirty="0" smtClean="0"/>
          </a:p>
          <a:p>
            <a:pPr marL="1200150" lvl="3" indent="-342900"/>
            <a:endParaRPr lang="en-US" dirty="0" smtClean="0"/>
          </a:p>
          <a:p>
            <a:pPr marL="1200150" lvl="3" indent="-342900"/>
            <a:endParaRPr lang="en-US" dirty="0" smtClean="0"/>
          </a:p>
          <a:p>
            <a:pPr marL="742950" lvl="2" indent="-342900"/>
            <a:endParaRPr lang="en-US" dirty="0" smtClean="0"/>
          </a:p>
          <a:p>
            <a:pPr marL="742950" lvl="2" indent="-34290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306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lvl="1" indent="-514350">
              <a:buFont typeface="+mj-lt"/>
              <a:buAutoNum type="arabicPeriod" startAt="5"/>
            </a:pPr>
            <a:r>
              <a:rPr lang="en-US" sz="3200" dirty="0"/>
              <a:t>Develop business </a:t>
            </a:r>
            <a:r>
              <a:rPr lang="en-US" sz="3200" dirty="0" smtClean="0"/>
              <a:t>plan (contd.)</a:t>
            </a:r>
          </a:p>
          <a:p>
            <a:pPr marL="742950" lvl="2" indent="-342900"/>
            <a:r>
              <a:rPr lang="en-US" dirty="0" smtClean="0"/>
              <a:t>Elements of a business plan relevant to planning an ecovillage or eco-community</a:t>
            </a:r>
          </a:p>
          <a:p>
            <a:pPr marL="1200150" lvl="3" indent="-342900"/>
            <a:r>
              <a:rPr lang="en-US" dirty="0" smtClean="0"/>
              <a:t>Financial projections</a:t>
            </a:r>
          </a:p>
          <a:p>
            <a:pPr marL="857250" lvl="3" indent="0">
              <a:buNone/>
            </a:pPr>
            <a:endParaRPr lang="en-US" dirty="0" smtClean="0"/>
          </a:p>
          <a:p>
            <a:pPr marL="1200150" lvl="3" indent="-342900"/>
            <a:endParaRPr lang="en-US" dirty="0" smtClean="0"/>
          </a:p>
          <a:p>
            <a:pPr marL="1200150" lvl="3" indent="-342900"/>
            <a:endParaRPr lang="en-US" dirty="0" smtClean="0"/>
          </a:p>
          <a:p>
            <a:pPr marL="742950" lvl="2" indent="-342900"/>
            <a:endParaRPr lang="en-US" dirty="0" smtClean="0"/>
          </a:p>
          <a:p>
            <a:pPr marL="742950" lvl="2" indent="-34290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9133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lvl="1" indent="-514350">
              <a:buFont typeface="+mj-lt"/>
              <a:buAutoNum type="arabicPeriod" startAt="5"/>
            </a:pPr>
            <a:r>
              <a:rPr lang="en-US" sz="3200" dirty="0"/>
              <a:t>Develop business </a:t>
            </a:r>
            <a:r>
              <a:rPr lang="en-US" sz="3200" dirty="0" smtClean="0"/>
              <a:t>plan (contd.)</a:t>
            </a:r>
          </a:p>
          <a:p>
            <a:pPr marL="742950" lvl="2" indent="-342900"/>
            <a:r>
              <a:rPr lang="en-US" dirty="0" smtClean="0"/>
              <a:t>Elements of a business plan relevant to planning an ecovillage or eco-community</a:t>
            </a:r>
          </a:p>
          <a:p>
            <a:pPr marL="1200150" lvl="3" indent="-342900"/>
            <a:r>
              <a:rPr lang="en-US" dirty="0" smtClean="0"/>
              <a:t>Financial projections</a:t>
            </a:r>
          </a:p>
          <a:p>
            <a:pPr marL="1200150" lvl="3" indent="-342900"/>
            <a:r>
              <a:rPr lang="en-US" dirty="0" smtClean="0"/>
              <a:t>Marketing and membership recruitment plan</a:t>
            </a:r>
          </a:p>
          <a:p>
            <a:pPr marL="857250" lvl="3" indent="0">
              <a:buNone/>
            </a:pPr>
            <a:endParaRPr lang="en-US" dirty="0" smtClean="0"/>
          </a:p>
          <a:p>
            <a:pPr marL="1200150" lvl="3" indent="-342900"/>
            <a:endParaRPr lang="en-US" dirty="0" smtClean="0"/>
          </a:p>
          <a:p>
            <a:pPr marL="1200150" lvl="3" indent="-342900"/>
            <a:endParaRPr lang="en-US" dirty="0" smtClean="0"/>
          </a:p>
          <a:p>
            <a:pPr marL="742950" lvl="2" indent="-342900"/>
            <a:endParaRPr lang="en-US" dirty="0" smtClean="0"/>
          </a:p>
          <a:p>
            <a:pPr marL="742950" lvl="2" indent="-34290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9793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Hart’s Mill Workflow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dirty="0"/>
              <a:t>Create vision, state intent &amp; declare shared values</a:t>
            </a:r>
          </a:p>
          <a:p>
            <a:pPr marL="457200" lvl="1" indent="0">
              <a:buNone/>
            </a:pPr>
            <a:endParaRPr lang="en-US" dirty="0"/>
          </a:p>
          <a:p>
            <a:pPr marL="971550" lvl="1" indent="-514350">
              <a:buFont typeface="+mj-lt"/>
              <a:buAutoNum type="arabicPeriod"/>
            </a:pPr>
            <a:endParaRPr lang="en-US" dirty="0" smtClean="0"/>
          </a:p>
          <a:p>
            <a:pPr marL="971550" lvl="1" indent="-514350">
              <a:buFont typeface="+mj-lt"/>
              <a:buAutoNum type="arabicPeriod"/>
            </a:pPr>
            <a:endParaRPr lang="en-US" dirty="0" smtClean="0"/>
          </a:p>
          <a:p>
            <a:pPr marL="971550" lvl="1" indent="-514350">
              <a:buFont typeface="+mj-lt"/>
              <a:buAutoNum type="arabicPeriod"/>
            </a:pPr>
            <a:endParaRPr lang="en-US" dirty="0" smtClean="0"/>
          </a:p>
          <a:p>
            <a:pPr marL="971550" lvl="1" indent="-514350">
              <a:buFont typeface="+mj-lt"/>
              <a:buAutoNum type="arabicPeriod"/>
            </a:pPr>
            <a:endParaRPr lang="en-US" dirty="0" smtClean="0"/>
          </a:p>
          <a:p>
            <a:pPr marL="971550" lvl="1" indent="-514350">
              <a:buFont typeface="+mj-lt"/>
              <a:buAutoNum type="arabicPeriod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6665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lvl="1" indent="-514350">
              <a:buFont typeface="+mj-lt"/>
              <a:buAutoNum type="arabicPeriod" startAt="5"/>
            </a:pPr>
            <a:r>
              <a:rPr lang="en-US" sz="3200" dirty="0"/>
              <a:t>Develop business </a:t>
            </a:r>
            <a:r>
              <a:rPr lang="en-US" sz="3200" dirty="0" smtClean="0"/>
              <a:t>plan (contd.)</a:t>
            </a:r>
          </a:p>
          <a:p>
            <a:pPr marL="742950" lvl="2" indent="-342900"/>
            <a:r>
              <a:rPr lang="en-US" dirty="0" smtClean="0"/>
              <a:t>Elements of a business plan relevant to planning an ecovillage or eco-community</a:t>
            </a:r>
          </a:p>
          <a:p>
            <a:pPr marL="1200150" lvl="3" indent="-342900"/>
            <a:r>
              <a:rPr lang="en-US" dirty="0" smtClean="0"/>
              <a:t>Financial projections</a:t>
            </a:r>
          </a:p>
          <a:p>
            <a:pPr marL="1200150" lvl="3" indent="-342900"/>
            <a:r>
              <a:rPr lang="en-US" dirty="0" smtClean="0"/>
              <a:t>Marketing and membership recruitment plan</a:t>
            </a:r>
          </a:p>
          <a:p>
            <a:pPr marL="1200150" lvl="3" indent="-342900"/>
            <a:r>
              <a:rPr lang="en-US" dirty="0" smtClean="0"/>
              <a:t>Community business products and/or services</a:t>
            </a:r>
          </a:p>
          <a:p>
            <a:pPr marL="857250" lvl="3" indent="0">
              <a:buNone/>
            </a:pPr>
            <a:endParaRPr lang="en-US" dirty="0" smtClean="0"/>
          </a:p>
          <a:p>
            <a:pPr marL="1200150" lvl="3" indent="-342900"/>
            <a:endParaRPr lang="en-US" dirty="0" smtClean="0"/>
          </a:p>
          <a:p>
            <a:pPr marL="1200150" lvl="3" indent="-342900"/>
            <a:endParaRPr lang="en-US" dirty="0" smtClean="0"/>
          </a:p>
          <a:p>
            <a:pPr marL="742950" lvl="2" indent="-342900"/>
            <a:endParaRPr lang="en-US" dirty="0" smtClean="0"/>
          </a:p>
          <a:p>
            <a:pPr marL="742950" lvl="2" indent="-34290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53768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lvl="1" indent="-514350">
              <a:buFont typeface="+mj-lt"/>
              <a:buAutoNum type="arabicPeriod" startAt="5"/>
            </a:pPr>
            <a:r>
              <a:rPr lang="en-US" sz="3200" dirty="0"/>
              <a:t>Develop business </a:t>
            </a:r>
            <a:r>
              <a:rPr lang="en-US" sz="3200" dirty="0" smtClean="0"/>
              <a:t>plan (contd.)</a:t>
            </a:r>
          </a:p>
          <a:p>
            <a:pPr marL="742950" lvl="2" indent="-342900"/>
            <a:r>
              <a:rPr lang="en-US" dirty="0" smtClean="0"/>
              <a:t>Elements of a business plan relevant to planning an ecovillage or eco-community</a:t>
            </a:r>
          </a:p>
          <a:p>
            <a:pPr marL="1200150" lvl="3" indent="-342900"/>
            <a:r>
              <a:rPr lang="en-US" dirty="0" smtClean="0"/>
              <a:t>Financial projections</a:t>
            </a:r>
          </a:p>
          <a:p>
            <a:pPr marL="1200150" lvl="3" indent="-342900"/>
            <a:r>
              <a:rPr lang="en-US" dirty="0" smtClean="0"/>
              <a:t>Marketing and membership recruitment plan</a:t>
            </a:r>
          </a:p>
          <a:p>
            <a:pPr marL="1200150" lvl="3" indent="-342900"/>
            <a:r>
              <a:rPr lang="en-US" dirty="0" smtClean="0"/>
              <a:t>Community business products and/or services</a:t>
            </a:r>
          </a:p>
          <a:p>
            <a:pPr marL="1200150" lvl="3" indent="-342900"/>
            <a:r>
              <a:rPr lang="en-US" dirty="0" smtClean="0"/>
              <a:t>Management and staffing plan</a:t>
            </a:r>
          </a:p>
          <a:p>
            <a:pPr marL="857250" lvl="3" indent="0">
              <a:buNone/>
            </a:pPr>
            <a:endParaRPr lang="en-US" dirty="0" smtClean="0"/>
          </a:p>
          <a:p>
            <a:pPr marL="1200150" lvl="3" indent="-342900"/>
            <a:endParaRPr lang="en-US" dirty="0" smtClean="0"/>
          </a:p>
          <a:p>
            <a:pPr marL="1200150" lvl="3" indent="-342900"/>
            <a:endParaRPr lang="en-US" dirty="0" smtClean="0"/>
          </a:p>
          <a:p>
            <a:pPr marL="742950" lvl="2" indent="-342900"/>
            <a:endParaRPr lang="en-US" dirty="0" smtClean="0"/>
          </a:p>
          <a:p>
            <a:pPr marL="742950" lvl="2" indent="-34290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9726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lvl="1" indent="-514350">
              <a:buFont typeface="+mj-lt"/>
              <a:buAutoNum type="arabicPeriod" startAt="5"/>
            </a:pPr>
            <a:r>
              <a:rPr lang="en-US" sz="3200" dirty="0"/>
              <a:t>Develop business </a:t>
            </a:r>
            <a:r>
              <a:rPr lang="en-US" sz="3200" dirty="0" smtClean="0"/>
              <a:t>plan (contd.)</a:t>
            </a:r>
          </a:p>
          <a:p>
            <a:pPr marL="742950" lvl="2" indent="-342900"/>
            <a:r>
              <a:rPr lang="en-US" dirty="0" smtClean="0"/>
              <a:t>Elements of a business plan relevant to planning an ecovillage or eco-community</a:t>
            </a:r>
          </a:p>
          <a:p>
            <a:pPr marL="1200150" lvl="3" indent="-342900"/>
            <a:r>
              <a:rPr lang="en-US" dirty="0" smtClean="0"/>
              <a:t>Financial projections</a:t>
            </a:r>
          </a:p>
          <a:p>
            <a:pPr marL="1200150" lvl="3" indent="-342900"/>
            <a:r>
              <a:rPr lang="en-US" dirty="0" smtClean="0"/>
              <a:t>Marketing and membership recruitment plan</a:t>
            </a:r>
          </a:p>
          <a:p>
            <a:pPr marL="1200150" lvl="3" indent="-342900"/>
            <a:r>
              <a:rPr lang="en-US" dirty="0" smtClean="0"/>
              <a:t>Community business products and/or services</a:t>
            </a:r>
          </a:p>
          <a:p>
            <a:pPr marL="1200150" lvl="3" indent="-342900"/>
            <a:r>
              <a:rPr lang="en-US" dirty="0" smtClean="0"/>
              <a:t>Management and staffing plan</a:t>
            </a:r>
          </a:p>
          <a:p>
            <a:pPr marL="1200150" lvl="3" indent="-342900"/>
            <a:r>
              <a:rPr lang="en-US" dirty="0" smtClean="0"/>
              <a:t>Development plan</a:t>
            </a:r>
          </a:p>
          <a:p>
            <a:pPr marL="857250" lvl="3" indent="0">
              <a:buNone/>
            </a:pPr>
            <a:endParaRPr lang="en-US" dirty="0" smtClean="0"/>
          </a:p>
          <a:p>
            <a:pPr marL="1200150" lvl="3" indent="-342900"/>
            <a:endParaRPr lang="en-US" dirty="0" smtClean="0"/>
          </a:p>
          <a:p>
            <a:pPr marL="1200150" lvl="3" indent="-342900"/>
            <a:endParaRPr lang="en-US" dirty="0" smtClean="0"/>
          </a:p>
          <a:p>
            <a:pPr marL="742950" lvl="2" indent="-342900"/>
            <a:endParaRPr lang="en-US" dirty="0" smtClean="0"/>
          </a:p>
          <a:p>
            <a:pPr marL="742950" lvl="2" indent="-34290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2137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lvl="1" indent="-514350">
              <a:buFont typeface="+mj-lt"/>
              <a:buAutoNum type="arabicPeriod" startAt="5"/>
            </a:pPr>
            <a:r>
              <a:rPr lang="en-US" sz="3200" dirty="0"/>
              <a:t>Develop business </a:t>
            </a:r>
            <a:r>
              <a:rPr lang="en-US" sz="3200" dirty="0" smtClean="0"/>
              <a:t>plan (contd.)</a:t>
            </a:r>
          </a:p>
          <a:p>
            <a:pPr marL="742950" lvl="2" indent="-342900"/>
            <a:r>
              <a:rPr lang="en-US" dirty="0" smtClean="0"/>
              <a:t>Elements of a business plan relevant to planning an ecovillage or eco-community</a:t>
            </a:r>
          </a:p>
          <a:p>
            <a:pPr marL="1200150" lvl="3" indent="-342900"/>
            <a:r>
              <a:rPr lang="en-US" dirty="0" smtClean="0"/>
              <a:t>Financial projections</a:t>
            </a:r>
          </a:p>
          <a:p>
            <a:pPr marL="1200150" lvl="3" indent="-342900"/>
            <a:r>
              <a:rPr lang="en-US" dirty="0" smtClean="0"/>
              <a:t>Marketing and membership recruitment plan</a:t>
            </a:r>
          </a:p>
          <a:p>
            <a:pPr marL="1200150" lvl="3" indent="-342900"/>
            <a:r>
              <a:rPr lang="en-US" dirty="0" smtClean="0"/>
              <a:t>Community business products and/or services</a:t>
            </a:r>
          </a:p>
          <a:p>
            <a:pPr marL="1200150" lvl="3" indent="-342900"/>
            <a:r>
              <a:rPr lang="en-US" dirty="0" smtClean="0"/>
              <a:t>Management and staffing plan</a:t>
            </a:r>
          </a:p>
          <a:p>
            <a:pPr marL="1200150" lvl="3" indent="-342900"/>
            <a:r>
              <a:rPr lang="en-US" dirty="0" smtClean="0"/>
              <a:t>Development plan</a:t>
            </a:r>
          </a:p>
          <a:p>
            <a:pPr marL="1200150" lvl="3" indent="-342900"/>
            <a:r>
              <a:rPr lang="en-US" dirty="0" smtClean="0"/>
              <a:t>Operations and maintenance plan</a:t>
            </a:r>
          </a:p>
          <a:p>
            <a:pPr marL="1200150" lvl="3" indent="-342900"/>
            <a:endParaRPr lang="en-US" dirty="0" smtClean="0"/>
          </a:p>
          <a:p>
            <a:pPr marL="1200150" lvl="3" indent="-342900"/>
            <a:endParaRPr lang="en-US" dirty="0" smtClean="0"/>
          </a:p>
          <a:p>
            <a:pPr marL="1200150" lvl="3" indent="-342900"/>
            <a:endParaRPr lang="en-US" dirty="0" smtClean="0"/>
          </a:p>
          <a:p>
            <a:pPr marL="742950" lvl="2" indent="-342900"/>
            <a:endParaRPr lang="en-US" dirty="0" smtClean="0"/>
          </a:p>
          <a:p>
            <a:pPr marL="742950" lvl="2" indent="-34290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9872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Font typeface="+mj-lt"/>
              <a:buAutoNum type="arabicPeriod" startAt="6"/>
            </a:pPr>
            <a:r>
              <a:rPr lang="en-US" dirty="0" smtClean="0"/>
              <a:t>Acquire real estate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3181350"/>
            <a:ext cx="3886200" cy="291465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8650" y="1670049"/>
            <a:ext cx="4191000" cy="296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3817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Font typeface="+mj-lt"/>
              <a:buAutoNum type="arabicPeriod" startAt="6"/>
            </a:pPr>
            <a:r>
              <a:rPr lang="en-US" dirty="0" smtClean="0"/>
              <a:t>Acquire real estate (contd.)</a:t>
            </a:r>
          </a:p>
          <a:p>
            <a:pPr lvl="1"/>
            <a:r>
              <a:rPr lang="en-US" dirty="0" smtClean="0"/>
              <a:t>Existing building(s) or raw land</a:t>
            </a:r>
          </a:p>
        </p:txBody>
      </p:sp>
    </p:spTree>
    <p:extLst>
      <p:ext uri="{BB962C8B-B14F-4D97-AF65-F5344CB8AC3E}">
        <p14:creationId xmlns:p14="http://schemas.microsoft.com/office/powerpoint/2010/main" val="6891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Font typeface="+mj-lt"/>
              <a:buAutoNum type="arabicPeriod" startAt="6"/>
            </a:pPr>
            <a:r>
              <a:rPr lang="en-US" dirty="0" smtClean="0"/>
              <a:t>Acquire real estate (contd.)</a:t>
            </a:r>
          </a:p>
          <a:p>
            <a:pPr lvl="1"/>
            <a:r>
              <a:rPr lang="en-US" dirty="0" smtClean="0"/>
              <a:t>Existing building(s) or raw land</a:t>
            </a:r>
          </a:p>
          <a:p>
            <a:pPr lvl="1"/>
            <a:r>
              <a:rPr lang="en-US" dirty="0" smtClean="0"/>
              <a:t>Rural or </a:t>
            </a:r>
            <a:r>
              <a:rPr lang="en-US" dirty="0" smtClean="0"/>
              <a:t>urban or suburban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965832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Font typeface="+mj-lt"/>
              <a:buAutoNum type="arabicPeriod" startAt="6"/>
            </a:pPr>
            <a:r>
              <a:rPr lang="en-US" dirty="0" smtClean="0"/>
              <a:t>Acquire real estate (contd.)</a:t>
            </a:r>
          </a:p>
          <a:p>
            <a:pPr lvl="1"/>
            <a:r>
              <a:rPr lang="en-US" dirty="0" smtClean="0"/>
              <a:t>Existing building(s) or raw land</a:t>
            </a:r>
          </a:p>
          <a:p>
            <a:pPr lvl="1"/>
            <a:r>
              <a:rPr lang="en-US" dirty="0"/>
              <a:t>Rural or urban or suburban</a:t>
            </a:r>
          </a:p>
          <a:p>
            <a:pPr lvl="1"/>
            <a:r>
              <a:rPr lang="en-US" dirty="0" smtClean="0"/>
              <a:t>Purchased or gifted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077302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Font typeface="+mj-lt"/>
              <a:buAutoNum type="arabicPeriod" startAt="6"/>
            </a:pPr>
            <a:r>
              <a:rPr lang="en-US" dirty="0" smtClean="0"/>
              <a:t>Acquire real estate (contd.)</a:t>
            </a:r>
          </a:p>
          <a:p>
            <a:pPr lvl="1"/>
            <a:r>
              <a:rPr lang="en-US" dirty="0" smtClean="0"/>
              <a:t>Existing building(s) or raw land</a:t>
            </a:r>
          </a:p>
          <a:p>
            <a:pPr lvl="1"/>
            <a:r>
              <a:rPr lang="en-US" dirty="0"/>
              <a:t>Rural or urban or suburban</a:t>
            </a:r>
          </a:p>
          <a:p>
            <a:pPr lvl="1"/>
            <a:r>
              <a:rPr lang="en-US" dirty="0" smtClean="0"/>
              <a:t>Purchased </a:t>
            </a:r>
            <a:r>
              <a:rPr lang="en-US" dirty="0"/>
              <a:t>or </a:t>
            </a:r>
            <a:r>
              <a:rPr lang="en-US" dirty="0" smtClean="0"/>
              <a:t>gifted</a:t>
            </a:r>
          </a:p>
          <a:p>
            <a:pPr lvl="1"/>
            <a:r>
              <a:rPr lang="en-US" dirty="0" smtClean="0"/>
              <a:t>Food production – microclimate &amp; arable soil</a:t>
            </a:r>
          </a:p>
        </p:txBody>
      </p:sp>
    </p:spTree>
    <p:extLst>
      <p:ext uri="{BB962C8B-B14F-4D97-AF65-F5344CB8AC3E}">
        <p14:creationId xmlns:p14="http://schemas.microsoft.com/office/powerpoint/2010/main" val="3145896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Font typeface="+mj-lt"/>
              <a:buAutoNum type="arabicPeriod" startAt="6"/>
            </a:pPr>
            <a:r>
              <a:rPr lang="en-US" dirty="0" smtClean="0"/>
              <a:t>Acquire real estate (contd.)</a:t>
            </a:r>
          </a:p>
          <a:p>
            <a:pPr lvl="1"/>
            <a:r>
              <a:rPr lang="en-US" dirty="0" smtClean="0"/>
              <a:t>Existing building(s) or raw land</a:t>
            </a:r>
          </a:p>
          <a:p>
            <a:pPr lvl="1"/>
            <a:r>
              <a:rPr lang="en-US" dirty="0"/>
              <a:t>Rural or urban or suburban</a:t>
            </a:r>
          </a:p>
          <a:p>
            <a:pPr lvl="1"/>
            <a:r>
              <a:rPr lang="en-US" dirty="0" smtClean="0"/>
              <a:t>Purchased </a:t>
            </a:r>
            <a:r>
              <a:rPr lang="en-US" dirty="0"/>
              <a:t>or </a:t>
            </a:r>
            <a:r>
              <a:rPr lang="en-US" dirty="0" smtClean="0"/>
              <a:t>gifted</a:t>
            </a:r>
          </a:p>
          <a:p>
            <a:pPr lvl="1"/>
            <a:r>
              <a:rPr lang="en-US" dirty="0" smtClean="0"/>
              <a:t>Food production – microclimate &amp; arable soil</a:t>
            </a:r>
          </a:p>
          <a:p>
            <a:pPr lvl="1"/>
            <a:r>
              <a:rPr lang="en-US" dirty="0" smtClean="0"/>
              <a:t>Energy production - solar access, hydro, wind</a:t>
            </a:r>
          </a:p>
        </p:txBody>
      </p:sp>
    </p:spTree>
    <p:extLst>
      <p:ext uri="{BB962C8B-B14F-4D97-AF65-F5344CB8AC3E}">
        <p14:creationId xmlns:p14="http://schemas.microsoft.com/office/powerpoint/2010/main" val="3197926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Hart’s Mill Workflow (contd.)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dirty="0"/>
              <a:t>Create vision, state intent &amp; declare shared values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dirty="0" smtClean="0"/>
              <a:t>Get organized</a:t>
            </a:r>
          </a:p>
          <a:p>
            <a:pPr marL="457200" lvl="1" indent="0">
              <a:buNone/>
            </a:pPr>
            <a:endParaRPr lang="en-US" dirty="0"/>
          </a:p>
          <a:p>
            <a:pPr marL="971550" lvl="1" indent="-514350">
              <a:buFont typeface="+mj-lt"/>
              <a:buAutoNum type="arabicPeriod"/>
            </a:pPr>
            <a:endParaRPr lang="en-US" dirty="0" smtClean="0"/>
          </a:p>
          <a:p>
            <a:pPr marL="971550" lvl="1" indent="-514350">
              <a:buFont typeface="+mj-lt"/>
              <a:buAutoNum type="arabicPeriod"/>
            </a:pPr>
            <a:endParaRPr lang="en-US" dirty="0" smtClean="0"/>
          </a:p>
          <a:p>
            <a:pPr marL="971550" lvl="1" indent="-514350">
              <a:buFont typeface="+mj-lt"/>
              <a:buAutoNum type="arabicPeriod"/>
            </a:pPr>
            <a:endParaRPr lang="en-US" dirty="0" smtClean="0"/>
          </a:p>
          <a:p>
            <a:pPr marL="971550" lvl="1" indent="-514350">
              <a:buFont typeface="+mj-lt"/>
              <a:buAutoNum type="arabicPeriod"/>
            </a:pPr>
            <a:endParaRPr lang="en-US" dirty="0" smtClean="0"/>
          </a:p>
          <a:p>
            <a:pPr marL="971550" lvl="1" indent="-514350">
              <a:buFont typeface="+mj-lt"/>
              <a:buAutoNum type="arabicPeriod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2518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Font typeface="+mj-lt"/>
              <a:buAutoNum type="arabicPeriod" startAt="6"/>
            </a:pPr>
            <a:r>
              <a:rPr lang="en-US" dirty="0" smtClean="0"/>
              <a:t>Acquire real estate (contd.)</a:t>
            </a:r>
          </a:p>
          <a:p>
            <a:pPr lvl="1"/>
            <a:r>
              <a:rPr lang="en-US" dirty="0" smtClean="0"/>
              <a:t>Existing building(s) or raw land</a:t>
            </a:r>
          </a:p>
          <a:p>
            <a:pPr lvl="1"/>
            <a:r>
              <a:rPr lang="en-US" dirty="0"/>
              <a:t>Rural or urban or suburban</a:t>
            </a:r>
          </a:p>
          <a:p>
            <a:pPr lvl="1"/>
            <a:r>
              <a:rPr lang="en-US" dirty="0" smtClean="0"/>
              <a:t>Purchased </a:t>
            </a:r>
            <a:r>
              <a:rPr lang="en-US" dirty="0"/>
              <a:t>or </a:t>
            </a:r>
            <a:r>
              <a:rPr lang="en-US" dirty="0" smtClean="0"/>
              <a:t>gifted</a:t>
            </a:r>
          </a:p>
          <a:p>
            <a:pPr lvl="1"/>
            <a:r>
              <a:rPr lang="en-US" dirty="0" smtClean="0"/>
              <a:t>Food production – microclimate &amp; arable soil</a:t>
            </a:r>
          </a:p>
          <a:p>
            <a:pPr lvl="1"/>
            <a:r>
              <a:rPr lang="en-US" dirty="0" smtClean="0"/>
              <a:t>Energy production - solar access, hydro, wind</a:t>
            </a:r>
          </a:p>
          <a:p>
            <a:pPr lvl="1"/>
            <a:r>
              <a:rPr lang="en-US" dirty="0" smtClean="0"/>
              <a:t>Natural building – onsite materials</a:t>
            </a:r>
          </a:p>
        </p:txBody>
      </p:sp>
    </p:spTree>
    <p:extLst>
      <p:ext uri="{BB962C8B-B14F-4D97-AF65-F5344CB8AC3E}">
        <p14:creationId xmlns:p14="http://schemas.microsoft.com/office/powerpoint/2010/main" val="956787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76800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 startAt="6"/>
            </a:pPr>
            <a:r>
              <a:rPr lang="en-US" dirty="0" smtClean="0"/>
              <a:t>Acquire real estate (contd.)</a:t>
            </a:r>
          </a:p>
          <a:p>
            <a:pPr lvl="1"/>
            <a:r>
              <a:rPr lang="en-US" dirty="0" smtClean="0"/>
              <a:t>Existing building(s) or raw land</a:t>
            </a:r>
          </a:p>
          <a:p>
            <a:pPr lvl="1"/>
            <a:r>
              <a:rPr lang="en-US" dirty="0"/>
              <a:t>Rural or urban or suburban</a:t>
            </a:r>
          </a:p>
          <a:p>
            <a:pPr lvl="1"/>
            <a:r>
              <a:rPr lang="en-US" dirty="0" smtClean="0"/>
              <a:t>Purchased </a:t>
            </a:r>
            <a:r>
              <a:rPr lang="en-US" dirty="0"/>
              <a:t>or </a:t>
            </a:r>
            <a:r>
              <a:rPr lang="en-US" dirty="0" smtClean="0"/>
              <a:t>gifted</a:t>
            </a:r>
          </a:p>
          <a:p>
            <a:pPr lvl="1"/>
            <a:r>
              <a:rPr lang="en-US" dirty="0" smtClean="0"/>
              <a:t>Food production – microclimate &amp; arable soil</a:t>
            </a:r>
          </a:p>
          <a:p>
            <a:pPr lvl="1"/>
            <a:r>
              <a:rPr lang="en-US" dirty="0" smtClean="0"/>
              <a:t>Energy production - solar access, hydro, wind</a:t>
            </a:r>
          </a:p>
          <a:p>
            <a:pPr lvl="1"/>
            <a:r>
              <a:rPr lang="en-US" dirty="0" smtClean="0"/>
              <a:t>Natural building – onsite materials</a:t>
            </a:r>
          </a:p>
          <a:p>
            <a:pPr lvl="1"/>
            <a:r>
              <a:rPr lang="en-US" dirty="0" smtClean="0"/>
              <a:t>Understanding zoning and land use regulations crucial to realizing full potential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3895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en-US" dirty="0" smtClean="0"/>
          </a:p>
          <a:p>
            <a:pPr marL="0" indent="0" algn="ctr">
              <a:buNone/>
            </a:pPr>
            <a:r>
              <a:rPr lang="en-US" dirty="0" smtClean="0"/>
              <a:t>Questions?</a:t>
            </a:r>
          </a:p>
          <a:p>
            <a:pPr marL="0" indent="0" algn="ctr">
              <a:buNone/>
            </a:pP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399" y="3276600"/>
            <a:ext cx="8124825" cy="2518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2809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Additional information</a:t>
            </a:r>
          </a:p>
          <a:p>
            <a:pPr lvl="1"/>
            <a:r>
              <a:rPr lang="en-US" dirty="0" smtClean="0"/>
              <a:t>Fellowship for Intentional Community </a:t>
            </a:r>
            <a:r>
              <a:rPr lang="en-US" dirty="0" smtClean="0">
                <a:hlinkClick r:id="rId2"/>
              </a:rPr>
              <a:t>www.ic.org</a:t>
            </a:r>
            <a:endParaRPr lang="en-US" dirty="0" smtClean="0"/>
          </a:p>
          <a:p>
            <a:pPr lvl="1"/>
            <a:r>
              <a:rPr lang="en-US" dirty="0" smtClean="0"/>
              <a:t>Global Ecovillage Network </a:t>
            </a:r>
            <a:r>
              <a:rPr lang="en-US" dirty="0" smtClean="0">
                <a:hlinkClick r:id="rId3"/>
              </a:rPr>
              <a:t>gen.village.org</a:t>
            </a:r>
            <a:endParaRPr lang="en-US" dirty="0" smtClean="0"/>
          </a:p>
          <a:p>
            <a:pPr marL="457200" lvl="1" indent="0">
              <a:buNone/>
            </a:pPr>
            <a:endParaRPr lang="en-US" dirty="0" smtClean="0"/>
          </a:p>
          <a:p>
            <a:pPr lvl="1"/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275" y="3333750"/>
            <a:ext cx="5129212" cy="273738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7000" y="3360228"/>
            <a:ext cx="2224087" cy="27680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361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10124</TotalTime>
  <Words>3011</Words>
  <Application>Microsoft Office PowerPoint</Application>
  <PresentationFormat>On-screen Show (4:3)</PresentationFormat>
  <Paragraphs>482</Paragraphs>
  <Slides>93</Slides>
  <Notes>0</Notes>
  <HiddenSlides>0</HiddenSlides>
  <MMClips>1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93</vt:i4>
      </vt:variant>
    </vt:vector>
  </HeadingPairs>
  <TitlesOfParts>
    <vt:vector size="95" baseType="lpstr">
      <vt:lpstr>Office Theme</vt:lpstr>
      <vt:lpstr>Custom Design</vt:lpstr>
      <vt:lpstr>How to Start an Ecovillage  This Way to Sustainability Conference XI Many Voices ~ Common Ground CSU Chico  March 24-25, 2016 </vt:lpstr>
      <vt:lpstr>PowerPoint Presentation</vt:lpstr>
      <vt:lpstr>PowerPoint Presentation</vt:lpstr>
      <vt:lpstr>How to Start an Ecovillage</vt:lpstr>
      <vt:lpstr>How to Start an Ecovillage</vt:lpstr>
      <vt:lpstr>How to Start an Ecovillage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How to Start an Ecovillage</dc:title>
  <dc:creator>cstalberg</dc:creator>
  <cp:lastModifiedBy>cstalberg</cp:lastModifiedBy>
  <cp:revision>391</cp:revision>
  <dcterms:created xsi:type="dcterms:W3CDTF">2016-02-17T18:29:58Z</dcterms:created>
  <dcterms:modified xsi:type="dcterms:W3CDTF">2016-03-23T14:51:39Z</dcterms:modified>
</cp:coreProperties>
</file>